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4" r:id="rId5"/>
    <p:sldId id="267" r:id="rId6"/>
    <p:sldId id="265" r:id="rId7"/>
    <p:sldId id="263" r:id="rId8"/>
    <p:sldId id="266" r:id="rId9"/>
    <p:sldId id="268" r:id="rId10"/>
    <p:sldId id="269" r:id="rId11"/>
    <p:sldId id="270" r:id="rId12"/>
    <p:sldId id="271" r:id="rId13"/>
    <p:sldId id="272" r:id="rId14"/>
    <p:sldId id="275" r:id="rId15"/>
    <p:sldId id="273" r:id="rId16"/>
    <p:sldId id="274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7271D"/>
    <a:srgbClr val="91918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6959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8295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42956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4334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288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5043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88684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5546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1188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1723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89347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7CCF5-622D-4B12-BA32-33675753556C}" type="datetimeFigureOut">
              <a:rPr lang="cs-CZ" smtClean="0"/>
              <a:pPr/>
              <a:t>29.11.2017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AD01-DFA7-42B2-9C81-551D9D723E5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8087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gif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34" Type="http://schemas.openxmlformats.org/officeDocument/2006/relationships/image" Target="../media/image37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33" Type="http://schemas.openxmlformats.org/officeDocument/2006/relationships/image" Target="../media/image36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36" Type="http://schemas.openxmlformats.org/officeDocument/2006/relationships/image" Target="../media/image39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gif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gif"/><Relationship Id="rId18" Type="http://schemas.openxmlformats.org/officeDocument/2006/relationships/image" Target="../media/image21.jpe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34" Type="http://schemas.openxmlformats.org/officeDocument/2006/relationships/image" Target="../media/image37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33" Type="http://schemas.openxmlformats.org/officeDocument/2006/relationships/image" Target="../media/image36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2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5.jpeg"/><Relationship Id="rId37" Type="http://schemas.openxmlformats.org/officeDocument/2006/relationships/image" Target="../media/image40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eg"/><Relationship Id="rId28" Type="http://schemas.openxmlformats.org/officeDocument/2006/relationships/image" Target="../media/image31.jpeg"/><Relationship Id="rId36" Type="http://schemas.openxmlformats.org/officeDocument/2006/relationships/image" Target="../media/image39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gif"/><Relationship Id="rId22" Type="http://schemas.openxmlformats.org/officeDocument/2006/relationships/image" Target="../media/image25.jpe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528" y="1556792"/>
            <a:ext cx="8501062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sz="3600" b="1" dirty="0" smtClean="0">
                <a:latin typeface="Calibri" pitchFamily="34" charset="0"/>
              </a:rPr>
              <a:t>Proč a jak chránit přírodu bývalých vojenských </a:t>
            </a:r>
            <a:r>
              <a:rPr lang="cs-CZ" sz="3600" b="1" dirty="0" smtClean="0">
                <a:latin typeface="Calibri" pitchFamily="34" charset="0"/>
              </a:rPr>
              <a:t>prostorů</a:t>
            </a:r>
            <a:r>
              <a:rPr lang="cs-CZ" sz="3600" b="1" dirty="0" smtClean="0">
                <a:latin typeface="Calibri" pitchFamily="34" charset="0"/>
              </a:rPr>
              <a:t>? </a:t>
            </a:r>
            <a:endParaRPr lang="cs-CZ" sz="3600" b="1" dirty="0">
              <a:latin typeface="Calibri" pitchFamily="34" charset="0"/>
            </a:endParaRPr>
          </a:p>
        </p:txBody>
      </p:sp>
      <p:pic>
        <p:nvPicPr>
          <p:cNvPr id="3" name="Obrázek 2" descr="P1060382.JPG"/>
          <p:cNvPicPr>
            <a:picLocks noChangeAspect="1"/>
          </p:cNvPicPr>
          <p:nvPr/>
        </p:nvPicPr>
        <p:blipFill>
          <a:blip r:embed="rId2" cstate="print">
            <a:lum bright="20000" contrast="40000"/>
          </a:blip>
          <a:srcRect l="13206" t="45549" r="29161" b="31351"/>
          <a:stretch>
            <a:fillRect/>
          </a:stretch>
        </p:blipFill>
        <p:spPr>
          <a:xfrm>
            <a:off x="2843808" y="3268394"/>
            <a:ext cx="6300192" cy="1872208"/>
          </a:xfrm>
          <a:prstGeom prst="rect">
            <a:avLst/>
          </a:prstGeom>
        </p:spPr>
      </p:pic>
      <p:pic>
        <p:nvPicPr>
          <p:cNvPr id="4" name="Obrázek 3" descr="Liston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879" y="3268394"/>
            <a:ext cx="2876687" cy="188879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3528" y="5589240"/>
            <a:ext cx="2271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Pavel Marhoul, Beleco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651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27984" y="764704"/>
            <a:ext cx="3528392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3200" b="1" dirty="0" smtClean="0">
                <a:solidFill>
                  <a:srgbClr val="FF0000"/>
                </a:solidFill>
                <a:latin typeface="Minion Pro"/>
              </a:rPr>
              <a:t>ZARŮSTÁNÍM !!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sz="3200" b="1" dirty="0" smtClean="0">
              <a:solidFill>
                <a:srgbClr val="FF0000"/>
              </a:solidFill>
              <a:latin typeface="Minion Pro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Tx/>
              <a:buChar char="-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sz="3200" b="1" dirty="0" smtClean="0">
              <a:solidFill>
                <a:srgbClr val="FF0000"/>
              </a:solidFill>
              <a:latin typeface="Minion Pro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95936" y="188640"/>
            <a:ext cx="442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Čím jsou VVP ohrožené?</a:t>
            </a:r>
          </a:p>
        </p:txBody>
      </p:sp>
      <p:pic>
        <p:nvPicPr>
          <p:cNvPr id="4" name="Obrázek 3" descr="sukcese"/>
          <p:cNvPicPr/>
          <p:nvPr/>
        </p:nvPicPr>
        <p:blipFill>
          <a:blip r:embed="rId2" cstate="print"/>
          <a:srcRect r="49721" b="51154"/>
          <a:stretch>
            <a:fillRect/>
          </a:stretch>
        </p:blipFill>
        <p:spPr bwMode="auto">
          <a:xfrm>
            <a:off x="0" y="1412776"/>
            <a:ext cx="233975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sukcese"/>
          <p:cNvPicPr/>
          <p:nvPr/>
        </p:nvPicPr>
        <p:blipFill>
          <a:blip r:embed="rId2" cstate="print"/>
          <a:srcRect l="50279" b="51154"/>
          <a:stretch>
            <a:fillRect/>
          </a:stretch>
        </p:blipFill>
        <p:spPr bwMode="auto">
          <a:xfrm>
            <a:off x="2339752" y="1412776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sukcese"/>
          <p:cNvPicPr/>
          <p:nvPr/>
        </p:nvPicPr>
        <p:blipFill>
          <a:blip r:embed="rId2" cstate="print"/>
          <a:srcRect t="48846" r="49721" b="1725"/>
          <a:stretch>
            <a:fillRect/>
          </a:stretch>
        </p:blipFill>
        <p:spPr bwMode="auto">
          <a:xfrm>
            <a:off x="4644008" y="1412776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sukcese"/>
          <p:cNvPicPr/>
          <p:nvPr/>
        </p:nvPicPr>
        <p:blipFill>
          <a:blip r:embed="rId2" cstate="print"/>
          <a:srcRect l="50279" t="48846"/>
          <a:stretch>
            <a:fillRect/>
          </a:stretch>
        </p:blipFill>
        <p:spPr bwMode="auto">
          <a:xfrm>
            <a:off x="6912520" y="1412776"/>
            <a:ext cx="2340000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2.nrm.se/en/svenska_fjarilar/m/images/malacosoma_castrensis_natu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132" y="4745472"/>
            <a:ext cx="1414430" cy="1275816"/>
          </a:xfrm>
          <a:prstGeom prst="rect">
            <a:avLst/>
          </a:prstGeom>
          <a:noFill/>
        </p:spPr>
      </p:pic>
      <p:pic>
        <p:nvPicPr>
          <p:cNvPr id="9" name="Picture 4" descr="http://www.eurobutterflies.com/images/J-L/lycaon-2009-08-09-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725144"/>
            <a:ext cx="1728192" cy="1296144"/>
          </a:xfrm>
          <a:prstGeom prst="rect">
            <a:avLst/>
          </a:prstGeom>
          <a:noFill/>
        </p:spPr>
      </p:pic>
      <p:pic>
        <p:nvPicPr>
          <p:cNvPr id="10" name="Picture 2" descr="Výsledek obrázku pro hipparchia seme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749146"/>
            <a:ext cx="1908212" cy="1272142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043608" y="4437112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/>
                </a:solidFill>
                <a:latin typeface="Source Sans Pro"/>
              </a:rPr>
              <a:t>Okáč metlicový (CR)</a:t>
            </a:r>
            <a:endParaRPr lang="cs-CZ" sz="1400" dirty="0">
              <a:solidFill>
                <a:schemeClr val="tx1"/>
              </a:solidFill>
              <a:latin typeface="Source Sans Pro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08314" y="4437112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/>
                </a:solidFill>
                <a:latin typeface="Source Sans Pro"/>
              </a:rPr>
              <a:t>Okáč šedohnědý (CR)</a:t>
            </a:r>
            <a:endParaRPr lang="cs-CZ" sz="1400" dirty="0">
              <a:solidFill>
                <a:schemeClr val="tx1"/>
              </a:solidFill>
              <a:latin typeface="Source Sans Pro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347864" y="4437112"/>
            <a:ext cx="21259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/>
                </a:solidFill>
                <a:latin typeface="Source Sans Pro"/>
              </a:rPr>
              <a:t>Bourovec pryšcový (CR)</a:t>
            </a:r>
            <a:endParaRPr lang="cs-CZ" sz="1400" dirty="0">
              <a:solidFill>
                <a:schemeClr val="tx1"/>
              </a:solidFill>
              <a:latin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13708" t="9241" r="17781" b="5927"/>
          <a:stretch>
            <a:fillRect/>
          </a:stretch>
        </p:blipFill>
        <p:spPr bwMode="auto">
          <a:xfrm>
            <a:off x="0" y="2204864"/>
            <a:ext cx="4348777" cy="310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l="18427" t="9241" r="24509" b="29089"/>
          <a:stretch>
            <a:fillRect/>
          </a:stretch>
        </p:blipFill>
        <p:spPr bwMode="auto">
          <a:xfrm>
            <a:off x="4427985" y="2204864"/>
            <a:ext cx="509305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2123728" y="1177588"/>
            <a:ext cx="442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Čím jsou VVP ohrožené?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72008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Minion Pro"/>
              </a:rPr>
              <a:t>Jak pečovat o VVP?</a:t>
            </a:r>
            <a:endParaRPr lang="cs-CZ" sz="2800" dirty="0">
              <a:latin typeface="Minion Pro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564904"/>
            <a:ext cx="8229600" cy="2736304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 smtClean="0">
                <a:latin typeface="Source Sans Pro"/>
              </a:rPr>
              <a:t>VVP </a:t>
            </a:r>
            <a:r>
              <a:rPr lang="cs-CZ" sz="2400" dirty="0" smtClean="0">
                <a:latin typeface="Source Sans Pro"/>
              </a:rPr>
              <a:t>jsou cenné:</a:t>
            </a:r>
          </a:p>
          <a:p>
            <a:pPr marL="857250" lvl="1" indent="-457200"/>
            <a:r>
              <a:rPr lang="cs-CZ" sz="2000" dirty="0" smtClean="0">
                <a:latin typeface="Source Sans Pro"/>
              </a:rPr>
              <a:t>Pestrou mozaikou stanovišť</a:t>
            </a:r>
          </a:p>
          <a:p>
            <a:pPr marL="857250" lvl="1" indent="-457200"/>
            <a:r>
              <a:rPr lang="cs-CZ" sz="2000" dirty="0" smtClean="0">
                <a:latin typeface="Source Sans Pro"/>
              </a:rPr>
              <a:t>Velkým zastoupením raných stádií sukcese </a:t>
            </a:r>
          </a:p>
          <a:p>
            <a:pPr marL="457200" indent="-457200"/>
            <a:r>
              <a:rPr lang="cs-CZ" sz="2400" dirty="0" smtClean="0">
                <a:latin typeface="Source Sans Pro"/>
              </a:rPr>
              <a:t>VVP jsou relativně velká území</a:t>
            </a:r>
          </a:p>
          <a:p>
            <a:pPr marL="457200" indent="-457200"/>
            <a:r>
              <a:rPr lang="cs-CZ" sz="2400" dirty="0" smtClean="0">
                <a:latin typeface="Source Sans Pro"/>
              </a:rPr>
              <a:t>„</a:t>
            </a:r>
            <a:r>
              <a:rPr lang="cs-CZ" sz="2400" dirty="0" smtClean="0">
                <a:latin typeface="Source Sans Pro"/>
              </a:rPr>
              <a:t>Klasická“ péče je nevhodná a drahá</a:t>
            </a:r>
          </a:p>
          <a:p>
            <a:pPr marL="457200" indent="-457200"/>
            <a:r>
              <a:rPr lang="cs-CZ" sz="2400" dirty="0" smtClean="0">
                <a:latin typeface="Source Sans Pro"/>
              </a:rPr>
              <a:t>Kontinuální nikoli nárazový vstup energie do území</a:t>
            </a:r>
          </a:p>
          <a:p>
            <a:pPr marL="457200" indent="-457200"/>
            <a:r>
              <a:rPr lang="cs-CZ" sz="2400" dirty="0" smtClean="0">
                <a:latin typeface="Source Sans Pro"/>
              </a:rPr>
              <a:t>Potřeba hledat finančně nenáročná </a:t>
            </a:r>
            <a:r>
              <a:rPr lang="cs-CZ" sz="2400" dirty="0" smtClean="0">
                <a:latin typeface="Source Sans Pro"/>
              </a:rPr>
              <a:t>řešení</a:t>
            </a:r>
          </a:p>
          <a:p>
            <a:pPr marL="457200" indent="-457200"/>
            <a:r>
              <a:rPr lang="cs-CZ" sz="2400" dirty="0" smtClean="0">
                <a:latin typeface="Source Sans Pro"/>
              </a:rPr>
              <a:t>Asanační zásahy</a:t>
            </a:r>
            <a:endParaRPr lang="cs-CZ" sz="2400" dirty="0">
              <a:latin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283968" y="692696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Jak pečovat o VVP?</a:t>
            </a:r>
          </a:p>
        </p:txBody>
      </p:sp>
      <p:pic>
        <p:nvPicPr>
          <p:cNvPr id="5" name="Obrázek 4" descr="032_co prejedeme dal.jpg"/>
          <p:cNvPicPr>
            <a:picLocks noChangeAspect="1"/>
          </p:cNvPicPr>
          <p:nvPr/>
        </p:nvPicPr>
        <p:blipFill>
          <a:blip r:embed="rId2" cstate="print"/>
          <a:srcRect t="4687" b="6879"/>
          <a:stretch>
            <a:fillRect/>
          </a:stretch>
        </p:blipFill>
        <p:spPr>
          <a:xfrm>
            <a:off x="323528" y="1844824"/>
            <a:ext cx="3419872" cy="40324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1268760"/>
            <a:ext cx="1706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3300"/>
                </a:solidFill>
                <a:latin typeface="Calibri" pitchFamily="34" charset="0"/>
              </a:rPr>
              <a:t>1) Disturbance</a:t>
            </a:r>
            <a:endParaRPr lang="cs-CZ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7" name="Obrázek 6" descr="P10600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844824"/>
            <a:ext cx="2496277" cy="1872208"/>
          </a:xfrm>
          <a:prstGeom prst="rect">
            <a:avLst/>
          </a:prstGeom>
        </p:spPr>
      </p:pic>
      <p:pic>
        <p:nvPicPr>
          <p:cNvPr id="8" name="Obrázek 7" descr="DSC06461.JPG"/>
          <p:cNvPicPr>
            <a:picLocks noChangeAspect="1"/>
          </p:cNvPicPr>
          <p:nvPr/>
        </p:nvPicPr>
        <p:blipFill>
          <a:blip r:embed="rId4" cstate="print"/>
          <a:srcRect b="9126"/>
          <a:stretch>
            <a:fillRect/>
          </a:stretch>
        </p:blipFill>
        <p:spPr>
          <a:xfrm>
            <a:off x="5076056" y="3789040"/>
            <a:ext cx="3059832" cy="2085437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5" cstate="print"/>
          <a:srcRect l="14666" r="13338"/>
          <a:stretch>
            <a:fillRect/>
          </a:stretch>
        </p:blipFill>
        <p:spPr bwMode="auto">
          <a:xfrm>
            <a:off x="6603714" y="1844824"/>
            <a:ext cx="23962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1984.jpg"/>
          <p:cNvPicPr>
            <a:picLocks noChangeAspect="1"/>
          </p:cNvPicPr>
          <p:nvPr/>
        </p:nvPicPr>
        <p:blipFill>
          <a:blip r:embed="rId2" cstate="print"/>
          <a:srcRect l="8754" t="12421" r="7210" b="5601"/>
          <a:stretch>
            <a:fillRect/>
          </a:stretch>
        </p:blipFill>
        <p:spPr>
          <a:xfrm>
            <a:off x="3753727" y="287651"/>
            <a:ext cx="4274657" cy="5877653"/>
          </a:xfrm>
          <a:prstGeom prst="rect">
            <a:avLst/>
          </a:prstGeom>
        </p:spPr>
      </p:pic>
      <p:pic>
        <p:nvPicPr>
          <p:cNvPr id="21" name="Obrázek 20" descr="1984_vyre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3024336" cy="2336685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>
          <a:xfrm>
            <a:off x="5148064" y="2996952"/>
            <a:ext cx="5040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ovací čára 23"/>
          <p:cNvCxnSpPr/>
          <p:nvPr/>
        </p:nvCxnSpPr>
        <p:spPr>
          <a:xfrm flipV="1">
            <a:off x="3419872" y="3356992"/>
            <a:ext cx="2232248" cy="1584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>
            <a:off x="3419872" y="2636912"/>
            <a:ext cx="2232248" cy="360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283968" y="692696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Jak pečovat o VVP?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552" y="1268760"/>
            <a:ext cx="202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3300"/>
                </a:solidFill>
                <a:latin typeface="Calibri" pitchFamily="34" charset="0"/>
              </a:rPr>
              <a:t>2) Velcí býložravci</a:t>
            </a:r>
            <a:endParaRPr lang="cs-CZ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8" name="Picture 4" descr="http://www.whatsonexmoor.co.uk/exmoor_pictures/pony_punchbowl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700808"/>
            <a:ext cx="4352485" cy="2448272"/>
          </a:xfrm>
          <a:prstGeom prst="rect">
            <a:avLst/>
          </a:prstGeom>
          <a:noFill/>
        </p:spPr>
      </p:pic>
      <p:pic>
        <p:nvPicPr>
          <p:cNvPr id="28674" name="Picture 2" descr="Výsledek obrázku pro aurochs"/>
          <p:cNvPicPr>
            <a:picLocks noChangeAspect="1" noChangeArrowheads="1"/>
          </p:cNvPicPr>
          <p:nvPr/>
        </p:nvPicPr>
        <p:blipFill>
          <a:blip r:embed="rId3" cstate="print"/>
          <a:srcRect l="1890" t="2512" r="1721" b="2048"/>
          <a:stretch>
            <a:fillRect/>
          </a:stretch>
        </p:blipFill>
        <p:spPr bwMode="auto">
          <a:xfrm>
            <a:off x="2915816" y="4221088"/>
            <a:ext cx="2705985" cy="2016224"/>
          </a:xfrm>
          <a:prstGeom prst="rect">
            <a:avLst/>
          </a:prstGeom>
          <a:noFill/>
        </p:spPr>
      </p:pic>
      <p:pic>
        <p:nvPicPr>
          <p:cNvPr id="28676" name="Picture 4" descr="Výsledek obrázku pro european b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8706" y="1700808"/>
            <a:ext cx="3677777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283968" y="692696"/>
            <a:ext cx="3600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Jak pečovat o VVP?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552" y="1268760"/>
            <a:ext cx="423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003300"/>
                </a:solidFill>
                <a:latin typeface="Calibri" pitchFamily="34" charset="0"/>
              </a:rPr>
              <a:t>2) Tradiční pastva hospodářských zvířat</a:t>
            </a:r>
            <a:endParaRPr lang="cs-CZ" sz="2000" dirty="0">
              <a:solidFill>
                <a:srgbClr val="003300"/>
              </a:solidFill>
              <a:latin typeface="Calibri" pitchFamily="34" charset="0"/>
            </a:endParaRPr>
          </a:p>
        </p:txBody>
      </p:sp>
      <p:pic>
        <p:nvPicPr>
          <p:cNvPr id="5" name="Obrázek 4" descr="021.JPG"/>
          <p:cNvPicPr>
            <a:picLocks noChangeAspect="1"/>
          </p:cNvPicPr>
          <p:nvPr/>
        </p:nvPicPr>
        <p:blipFill>
          <a:blip r:embed="rId2" cstate="print"/>
          <a:srcRect l="4534" r="3264"/>
          <a:stretch>
            <a:fillRect/>
          </a:stretch>
        </p:blipFill>
        <p:spPr>
          <a:xfrm>
            <a:off x="107504" y="2132856"/>
            <a:ext cx="4392488" cy="3573017"/>
          </a:xfrm>
          <a:prstGeom prst="rect">
            <a:avLst/>
          </a:prstGeom>
        </p:spPr>
      </p:pic>
      <p:pic>
        <p:nvPicPr>
          <p:cNvPr id="7" name="Obrázek 6" descr="141.JPG"/>
          <p:cNvPicPr>
            <a:picLocks noChangeAspect="1"/>
          </p:cNvPicPr>
          <p:nvPr/>
        </p:nvPicPr>
        <p:blipFill>
          <a:blip r:embed="rId3" cstate="print"/>
          <a:srcRect l="2519" r="5280"/>
          <a:stretch>
            <a:fillRect/>
          </a:stretch>
        </p:blipFill>
        <p:spPr>
          <a:xfrm>
            <a:off x="4644008" y="2132856"/>
            <a:ext cx="4392488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139952" y="764704"/>
            <a:ext cx="380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Prostorové vymezení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7" y="2708920"/>
            <a:ext cx="3888431" cy="1008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Vojenské újezdy 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4" charset="0"/>
              </a:rPr>
              <a:t>(desítky km</a:t>
            </a:r>
            <a:r>
              <a:rPr lang="cs-CZ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cs-CZ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n-GB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940152" y="2420888"/>
            <a:ext cx="1368151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4 aktivní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940152" y="3140968"/>
            <a:ext cx="1656184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4 opuštěné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5536" y="4797152"/>
            <a:ext cx="3960440" cy="9361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Posádkové střelnice a cvičiště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4" charset="0"/>
              </a:rPr>
              <a:t>(desítky - nižší stovky ha)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940152" y="4797152"/>
            <a:ext cx="1656184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ca 100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131840" y="1988840"/>
            <a:ext cx="2232248" cy="12241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0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Vlastní cvičiště a střelnice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4" charset="0"/>
              </a:rPr>
              <a:t>(stovky ha)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31840" y="3573016"/>
            <a:ext cx="2160240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dirty="0" smtClean="0">
                <a:solidFill>
                  <a:srgbClr val="000000"/>
                </a:solidFill>
                <a:latin typeface="Calibri" pitchFamily="34" charset="0"/>
              </a:rPr>
              <a:t>Ochranná zóna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79512" y="4581128"/>
            <a:ext cx="4248472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/>
          <p:nvPr/>
        </p:nvSpPr>
        <p:spPr>
          <a:xfrm>
            <a:off x="2771800" y="1844824"/>
            <a:ext cx="2880320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/>
          <p:nvPr/>
        </p:nvSpPr>
        <p:spPr>
          <a:xfrm>
            <a:off x="5796136" y="2996952"/>
            <a:ext cx="187220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9512" y="2420888"/>
            <a:ext cx="3240360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750"/>
              </a:spcBef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u="sng" dirty="0">
              <a:solidFill>
                <a:schemeClr val="tx1"/>
              </a:solidFill>
              <a:latin typeface="Source Sans Pro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Daphne ČR, </a:t>
            </a:r>
            <a:r>
              <a:rPr lang="cs-CZ" sz="2000" dirty="0" err="1" smtClean="0">
                <a:solidFill>
                  <a:schemeClr val="tx1"/>
                </a:solidFill>
                <a:latin typeface="Calibri" pitchFamily="34" charset="0"/>
              </a:rPr>
              <a:t>Hutur</a:t>
            </a: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 o.s., Jihočeská univerzita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42 bezlesých ploch (20-350 ha) po celém území ČR, 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000" dirty="0" smtClean="0">
                <a:solidFill>
                  <a:schemeClr val="tx1"/>
                </a:solidFill>
                <a:latin typeface="Calibri" pitchFamily="34" charset="0"/>
              </a:rPr>
              <a:t>0,05% rozlohy ČR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000" dirty="0" smtClean="0">
                <a:solidFill>
                  <a:srgbClr val="000000"/>
                </a:solidFill>
                <a:latin typeface="Calibri" pitchFamily="34" charset="0"/>
              </a:rPr>
              <a:t>Sledované skupiny – cévnaté rostliny, hmyz, ptáci</a:t>
            </a:r>
            <a:endParaRPr lang="cs-CZ" sz="20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 typeface="Wingdings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000" dirty="0" smtClean="0">
              <a:solidFill>
                <a:schemeClr val="tx1"/>
              </a:solidFill>
              <a:latin typeface="Source Sans Pro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 typeface="Wingdings" charset="2"/>
              <a:buChar char="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Obrázek 4" descr="Untitled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9792" y="1412776"/>
            <a:ext cx="6963095" cy="38884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1484784"/>
            <a:ext cx="3032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u="sng" dirty="0" smtClean="0">
                <a:solidFill>
                  <a:schemeClr val="tx1"/>
                </a:solidFill>
                <a:latin typeface="Calibri" pitchFamily="34" charset="0"/>
              </a:rPr>
              <a:t>2008-2010 Projekt </a:t>
            </a:r>
            <a:r>
              <a:rPr lang="cs-CZ" sz="2400" u="sng" dirty="0" err="1" smtClean="0">
                <a:solidFill>
                  <a:schemeClr val="tx1"/>
                </a:solidFill>
                <a:latin typeface="Calibri" pitchFamily="34" charset="0"/>
              </a:rPr>
              <a:t>VaV</a:t>
            </a:r>
            <a:endParaRPr lang="cs-CZ" sz="2400" u="sng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779912" y="764704"/>
            <a:ext cx="5157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Biodiverzita opuštěných VVP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http://farm3.static.flickr.com/2802/4462362627_be560c3efe.jpg"/>
          <p:cNvPicPr>
            <a:picLocks noChangeAspect="1" noChangeArrowheads="1"/>
          </p:cNvPicPr>
          <p:nvPr/>
        </p:nvPicPr>
        <p:blipFill>
          <a:blip r:embed="rId2" cstate="print"/>
          <a:srcRect t="6690"/>
          <a:stretch>
            <a:fillRect/>
          </a:stretch>
        </p:blipFill>
        <p:spPr bwMode="auto">
          <a:xfrm>
            <a:off x="2822839" y="0"/>
            <a:ext cx="1784993" cy="1124744"/>
          </a:xfrm>
          <a:prstGeom prst="rect">
            <a:avLst/>
          </a:prstGeom>
          <a:noFill/>
        </p:spPr>
      </p:pic>
      <p:pic>
        <p:nvPicPr>
          <p:cNvPr id="52271" name="Picture 47" descr="Výsledek obrázku pro cleonus ach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698032"/>
            <a:ext cx="1548000" cy="1159968"/>
          </a:xfrm>
          <a:prstGeom prst="rect">
            <a:avLst/>
          </a:prstGeom>
          <a:noFill/>
        </p:spPr>
      </p:pic>
      <p:pic>
        <p:nvPicPr>
          <p:cNvPr id="52236" name="Picture 12" descr="Výsledek obrázku pro amphimallon ruficorne"/>
          <p:cNvPicPr>
            <a:picLocks noChangeAspect="1" noChangeArrowheads="1"/>
          </p:cNvPicPr>
          <p:nvPr/>
        </p:nvPicPr>
        <p:blipFill>
          <a:blip r:embed="rId4" cstate="print"/>
          <a:srcRect t="3323"/>
          <a:stretch>
            <a:fillRect/>
          </a:stretch>
        </p:blipFill>
        <p:spPr bwMode="auto">
          <a:xfrm>
            <a:off x="1547664" y="2148452"/>
            <a:ext cx="1548000" cy="1496572"/>
          </a:xfrm>
          <a:prstGeom prst="rect">
            <a:avLst/>
          </a:prstGeom>
          <a:noFill/>
        </p:spPr>
      </p:pic>
      <p:pic>
        <p:nvPicPr>
          <p:cNvPr id="52234" name="Picture 10" descr="Výsledek obrázku pro rhabdorrhynchus ech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754198"/>
            <a:ext cx="1548000" cy="1157646"/>
          </a:xfrm>
          <a:prstGeom prst="rect">
            <a:avLst/>
          </a:prstGeom>
          <a:noFill/>
        </p:spPr>
      </p:pic>
      <p:pic>
        <p:nvPicPr>
          <p:cNvPr id="52242" name="Picture 18" descr="Výsledek obrázku pro megistop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0"/>
            <a:ext cx="1548000" cy="1165472"/>
          </a:xfrm>
          <a:prstGeom prst="rect">
            <a:avLst/>
          </a:prstGeom>
          <a:noFill/>
        </p:spPr>
      </p:pic>
      <p:pic>
        <p:nvPicPr>
          <p:cNvPr id="52256" name="Picture 32" descr="Výsledek obrázku pro Dasylabris mau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000" y="0"/>
            <a:ext cx="1548000" cy="1032516"/>
          </a:xfrm>
          <a:prstGeom prst="rect">
            <a:avLst/>
          </a:prstGeom>
          <a:noFill/>
        </p:spPr>
      </p:pic>
      <p:sp>
        <p:nvSpPr>
          <p:cNvPr id="52263" name="AutoShape 39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265" name="AutoShape 41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267" name="AutoShape 43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269" name="AutoShape 45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" name="Picture 9" descr="http://www.luontoportti.com/suomi/images/10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124744"/>
            <a:ext cx="1548000" cy="2065634"/>
          </a:xfrm>
          <a:prstGeom prst="rect">
            <a:avLst/>
          </a:prstGeom>
          <a:noFill/>
        </p:spPr>
      </p:pic>
      <p:pic>
        <p:nvPicPr>
          <p:cNvPr id="34" name="Picture 6" descr="Související obráze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5687497"/>
            <a:ext cx="1548000" cy="1170503"/>
          </a:xfrm>
          <a:prstGeom prst="rect">
            <a:avLst/>
          </a:prstGeom>
          <a:noFill/>
        </p:spPr>
      </p:pic>
      <p:pic>
        <p:nvPicPr>
          <p:cNvPr id="38" name="Picture 8" descr="http://www.lepiforum.de/lepidopterenforum/lepiwiki/pics/jens_philipp/dorylas_Polyommatus_2010_07_13_D_TH_Jonastal_m_US_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2348880"/>
            <a:ext cx="1548000" cy="1032000"/>
          </a:xfrm>
          <a:prstGeom prst="rect">
            <a:avLst/>
          </a:prstGeom>
          <a:noFill/>
        </p:spPr>
      </p:pic>
      <p:pic>
        <p:nvPicPr>
          <p:cNvPr id="40" name="Picture 12" descr="http://www.lepiforum.de/lepidopterenforum/lepiwiki/pics/jens_philipp/britomartis_melitaea_2007_06_16_Seibis_Imago_w_OS_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5805264"/>
            <a:ext cx="1548000" cy="1052736"/>
          </a:xfrm>
          <a:prstGeom prst="rect">
            <a:avLst/>
          </a:prstGeom>
          <a:noFill/>
        </p:spPr>
      </p:pic>
      <p:pic>
        <p:nvPicPr>
          <p:cNvPr id="42" name="Picture 4" descr="http://lifecolliberici.vicenzanatura.org/it/jcms/media/show/117/noresize/imageResize/"/>
          <p:cNvPicPr>
            <a:picLocks noChangeAspect="1" noChangeArrowheads="1"/>
          </p:cNvPicPr>
          <p:nvPr/>
        </p:nvPicPr>
        <p:blipFill>
          <a:blip r:embed="rId12" cstate="print"/>
          <a:srcRect r="14540"/>
          <a:stretch>
            <a:fillRect/>
          </a:stretch>
        </p:blipFill>
        <p:spPr bwMode="auto">
          <a:xfrm>
            <a:off x="0" y="0"/>
            <a:ext cx="1548000" cy="1393974"/>
          </a:xfrm>
          <a:prstGeom prst="rect">
            <a:avLst/>
          </a:prstGeom>
          <a:noFill/>
        </p:spPr>
      </p:pic>
      <p:pic>
        <p:nvPicPr>
          <p:cNvPr id="45" name="Picture 8" descr="http://www1.osu.cz/orthoptera/druhy/foto/lep_bos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7664" y="1052736"/>
            <a:ext cx="1548000" cy="1146294"/>
          </a:xfrm>
          <a:prstGeom prst="rect">
            <a:avLst/>
          </a:prstGeom>
          <a:noFill/>
        </p:spPr>
      </p:pic>
      <p:pic>
        <p:nvPicPr>
          <p:cNvPr id="46" name="Picture 10" descr="http://www1.osu.cz/orthoptera/druhy/foto/doc_bre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000" y="2924944"/>
            <a:ext cx="1548000" cy="1161000"/>
          </a:xfrm>
          <a:prstGeom prst="rect">
            <a:avLst/>
          </a:prstGeom>
          <a:noFill/>
        </p:spPr>
      </p:pic>
      <p:pic>
        <p:nvPicPr>
          <p:cNvPr id="48" name="Picture 3" descr="http://www.aquaristika.de/images/triops/cancri2.jpg"/>
          <p:cNvPicPr>
            <a:picLocks noChangeAspect="1" noChangeArrowheads="1"/>
          </p:cNvPicPr>
          <p:nvPr/>
        </p:nvPicPr>
        <p:blipFill>
          <a:blip r:embed="rId15" cstate="print"/>
          <a:srcRect t="14112" r="16841" b="9281"/>
          <a:stretch>
            <a:fillRect/>
          </a:stretch>
        </p:blipFill>
        <p:spPr bwMode="auto">
          <a:xfrm>
            <a:off x="0" y="5838198"/>
            <a:ext cx="1548000" cy="1069539"/>
          </a:xfrm>
          <a:prstGeom prst="rect">
            <a:avLst/>
          </a:prstGeom>
          <a:noFill/>
        </p:spPr>
      </p:pic>
      <p:pic>
        <p:nvPicPr>
          <p:cNvPr id="49" name="Picture 5" descr="Branchipus mal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6000" y="6068840"/>
            <a:ext cx="1548000" cy="888552"/>
          </a:xfrm>
          <a:prstGeom prst="rect">
            <a:avLst/>
          </a:prstGeom>
          <a:noFill/>
        </p:spPr>
      </p:pic>
      <p:pic>
        <p:nvPicPr>
          <p:cNvPr id="59" name="Picture 30" descr="http://bdj.pensoft.net/showimg.php?filename=oo_7095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59832" y="1124744"/>
            <a:ext cx="1584176" cy="1226900"/>
          </a:xfrm>
          <a:prstGeom prst="rect">
            <a:avLst/>
          </a:prstGeom>
          <a:noFill/>
        </p:spPr>
      </p:pic>
      <p:pic>
        <p:nvPicPr>
          <p:cNvPr id="60" name="Picture 22" descr="Výsledek obrázku pro lixus neglectu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708920"/>
            <a:ext cx="1548000" cy="1032000"/>
          </a:xfrm>
          <a:prstGeom prst="rect">
            <a:avLst/>
          </a:prstGeom>
          <a:noFill/>
        </p:spPr>
      </p:pic>
      <p:pic>
        <p:nvPicPr>
          <p:cNvPr id="64" name="Picture 34" descr="Výsledek obrázku pro Scolia sexmaculata"/>
          <p:cNvPicPr>
            <a:picLocks noChangeAspect="1" noChangeArrowheads="1"/>
          </p:cNvPicPr>
          <p:nvPr/>
        </p:nvPicPr>
        <p:blipFill>
          <a:blip r:embed="rId19" cstate="print"/>
          <a:srcRect t="9090"/>
          <a:stretch>
            <a:fillRect/>
          </a:stretch>
        </p:blipFill>
        <p:spPr bwMode="auto">
          <a:xfrm>
            <a:off x="0" y="1340768"/>
            <a:ext cx="1548000" cy="1407261"/>
          </a:xfrm>
          <a:prstGeom prst="rect">
            <a:avLst/>
          </a:prstGeom>
          <a:noFill/>
        </p:spPr>
      </p:pic>
      <p:pic>
        <p:nvPicPr>
          <p:cNvPr id="65" name="Picture 49" descr="Výsledek obrázku pro Hyles euphorbiae"/>
          <p:cNvPicPr>
            <a:picLocks noChangeAspect="1" noChangeArrowheads="1"/>
          </p:cNvPicPr>
          <p:nvPr/>
        </p:nvPicPr>
        <p:blipFill>
          <a:blip r:embed="rId20" cstate="print"/>
          <a:srcRect l="3269" r="5210"/>
          <a:stretch>
            <a:fillRect/>
          </a:stretch>
        </p:blipFill>
        <p:spPr bwMode="auto">
          <a:xfrm>
            <a:off x="1547664" y="0"/>
            <a:ext cx="1548000" cy="1072850"/>
          </a:xfrm>
          <a:prstGeom prst="rect">
            <a:avLst/>
          </a:prstGeom>
          <a:noFill/>
        </p:spPr>
      </p:pic>
      <p:pic>
        <p:nvPicPr>
          <p:cNvPr id="66" name="Picture 28" descr="Výsledek obrázku pro Titanoeca quadriguttat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84168" y="3212976"/>
            <a:ext cx="1440000" cy="1287640"/>
          </a:xfrm>
          <a:prstGeom prst="rect">
            <a:avLst/>
          </a:prstGeom>
          <a:noFill/>
        </p:spPr>
      </p:pic>
      <p:pic>
        <p:nvPicPr>
          <p:cNvPr id="68" name="Picture 2" descr="Výsledek obrázku pro chelis maculosa"/>
          <p:cNvPicPr>
            <a:picLocks noChangeAspect="1" noChangeArrowheads="1"/>
          </p:cNvPicPr>
          <p:nvPr/>
        </p:nvPicPr>
        <p:blipFill>
          <a:blip r:embed="rId22" cstate="print"/>
          <a:srcRect l="6667" r="3323"/>
          <a:stretch>
            <a:fillRect/>
          </a:stretch>
        </p:blipFill>
        <p:spPr bwMode="auto">
          <a:xfrm>
            <a:off x="1547664" y="3501008"/>
            <a:ext cx="1548000" cy="1178587"/>
          </a:xfrm>
          <a:prstGeom prst="rect">
            <a:avLst/>
          </a:prstGeom>
          <a:noFill/>
        </p:spPr>
      </p:pic>
      <p:pic>
        <p:nvPicPr>
          <p:cNvPr id="69" name="Picture 11" descr="http://www.naturamediterraneo.com/Public/data5/majella/Stachys%20germanica.jpg_20061225173346_Stachys%20germanica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96008" y="3356992"/>
            <a:ext cx="1548000" cy="1396640"/>
          </a:xfrm>
          <a:prstGeom prst="rect">
            <a:avLst/>
          </a:prstGeom>
          <a:noFill/>
        </p:spPr>
      </p:pic>
      <p:pic>
        <p:nvPicPr>
          <p:cNvPr id="70" name="Picture 10" descr="http://www.lepiforum.de/lepidopterenforum/lepiwiki/pics/markus_schwibinger/arion_maculinea_obb_walchental_1995_06_28_s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59832" y="4701256"/>
            <a:ext cx="1548000" cy="1032000"/>
          </a:xfrm>
          <a:prstGeom prst="rect">
            <a:avLst/>
          </a:prstGeom>
          <a:noFill/>
        </p:spPr>
      </p:pic>
      <p:pic>
        <p:nvPicPr>
          <p:cNvPr id="71" name="Picture 2" descr="Výsledek obrázku pro bombina variegata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3717032"/>
            <a:ext cx="1548000" cy="1161000"/>
          </a:xfrm>
          <a:prstGeom prst="rect">
            <a:avLst/>
          </a:prstGeom>
          <a:noFill/>
        </p:spPr>
      </p:pic>
      <p:pic>
        <p:nvPicPr>
          <p:cNvPr id="72" name="Picture 14" descr="Výsledek obrázku pro harpalus flavescens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572000" y="3573016"/>
            <a:ext cx="1548000" cy="1104240"/>
          </a:xfrm>
          <a:prstGeom prst="rect">
            <a:avLst/>
          </a:prstGeom>
          <a:noFill/>
        </p:spPr>
      </p:pic>
      <p:pic>
        <p:nvPicPr>
          <p:cNvPr id="73" name="Picture 7" descr="http://www.floralimages.co.uk/images2/lathyrus_nissolia_b35.jpg"/>
          <p:cNvPicPr>
            <a:picLocks noChangeAspect="1" noChangeArrowheads="1"/>
          </p:cNvPicPr>
          <p:nvPr/>
        </p:nvPicPr>
        <p:blipFill>
          <a:blip r:embed="rId27" cstate="print"/>
          <a:srcRect t="6720"/>
          <a:stretch>
            <a:fillRect/>
          </a:stretch>
        </p:blipFill>
        <p:spPr bwMode="auto">
          <a:xfrm>
            <a:off x="4572000" y="0"/>
            <a:ext cx="1548000" cy="1124744"/>
          </a:xfrm>
          <a:prstGeom prst="rect">
            <a:avLst/>
          </a:prstGeom>
          <a:noFill/>
        </p:spPr>
      </p:pic>
      <p:pic>
        <p:nvPicPr>
          <p:cNvPr id="74" name="Picture 6" descr="http://www.lepiforum.de/lepidopterenforum/lepiwiki/2_pics/pic30270_s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-336" y="4845272"/>
            <a:ext cx="1548000" cy="1032000"/>
          </a:xfrm>
          <a:prstGeom prst="rect">
            <a:avLst/>
          </a:prstGeom>
          <a:noFill/>
        </p:spPr>
      </p:pic>
      <p:pic>
        <p:nvPicPr>
          <p:cNvPr id="76" name="Picture 8" descr="http://cosmln.nature4stock.com/wp-content/uploads/2008/06/saxicola-torquata-img_8108.jpg"/>
          <p:cNvPicPr>
            <a:picLocks noChangeAspect="1" noChangeArrowheads="1"/>
          </p:cNvPicPr>
          <p:nvPr/>
        </p:nvPicPr>
        <p:blipFill>
          <a:blip r:embed="rId29" cstate="print"/>
          <a:srcRect l="30655" t="16725" b="4665"/>
          <a:stretch>
            <a:fillRect/>
          </a:stretch>
        </p:blipFill>
        <p:spPr bwMode="auto">
          <a:xfrm>
            <a:off x="1547664" y="4653136"/>
            <a:ext cx="1548000" cy="1169901"/>
          </a:xfrm>
          <a:prstGeom prst="rect">
            <a:avLst/>
          </a:prstGeom>
          <a:noFill/>
        </p:spPr>
      </p:pic>
      <p:pic>
        <p:nvPicPr>
          <p:cNvPr id="77" name="Picture 4" descr="Výsledek obrázku pro platycleis montana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572000" y="4653136"/>
            <a:ext cx="1548000" cy="1161000"/>
          </a:xfrm>
          <a:prstGeom prst="rect">
            <a:avLst/>
          </a:prstGeom>
          <a:noFill/>
        </p:spPr>
      </p:pic>
      <p:pic>
        <p:nvPicPr>
          <p:cNvPr id="78" name="Picture 8" descr="Výsledek obrázku pro bufo calamita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120344" y="4769394"/>
            <a:ext cx="1548000" cy="1035870"/>
          </a:xfrm>
          <a:prstGeom prst="rect">
            <a:avLst/>
          </a:prstGeom>
          <a:noFill/>
        </p:spPr>
      </p:pic>
      <p:pic>
        <p:nvPicPr>
          <p:cNvPr id="52248" name="Picture 24" descr="Výsledek obrázku pro staurophora celsia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572000" y="1124744"/>
            <a:ext cx="1548000" cy="1031355"/>
          </a:xfrm>
          <a:prstGeom prst="rect">
            <a:avLst/>
          </a:prstGeom>
          <a:noFill/>
        </p:spPr>
      </p:pic>
      <p:pic>
        <p:nvPicPr>
          <p:cNvPr id="37" name="Picture 14" descr="http://www.lepiforum.de/lepidopterenforum/lepiwiki/pics4/pic26014_s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596000" y="5061296"/>
            <a:ext cx="1548000" cy="1032000"/>
          </a:xfrm>
          <a:prstGeom prst="rect">
            <a:avLst/>
          </a:prstGeom>
          <a:noFill/>
        </p:spPr>
      </p:pic>
      <p:pic>
        <p:nvPicPr>
          <p:cNvPr id="63" name="Picture 16" descr="Výsledek obrázku pro cicindela germanica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596000" y="3908704"/>
            <a:ext cx="1548000" cy="1176480"/>
          </a:xfrm>
          <a:prstGeom prst="rect">
            <a:avLst/>
          </a:prstGeom>
          <a:noFill/>
        </p:spPr>
      </p:pic>
      <p:pic>
        <p:nvPicPr>
          <p:cNvPr id="52261" name="Picture 37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596336" y="1844824"/>
            <a:ext cx="1584176" cy="11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 descr="http://www.birdforum.net/opus/images/thumb/5/50/Corn_Bunting.jpg/550px-Corn_Bunting.jpg"/>
          <p:cNvPicPr>
            <a:picLocks noChangeAspect="1" noChangeArrowheads="1"/>
          </p:cNvPicPr>
          <p:nvPr/>
        </p:nvPicPr>
        <p:blipFill>
          <a:blip r:embed="rId36" cstate="print"/>
          <a:srcRect b="5742"/>
          <a:stretch>
            <a:fillRect/>
          </a:stretch>
        </p:blipFill>
        <p:spPr bwMode="auto">
          <a:xfrm>
            <a:off x="7596336" y="980728"/>
            <a:ext cx="1548000" cy="1042621"/>
          </a:xfrm>
          <a:prstGeom prst="rect">
            <a:avLst/>
          </a:prstGeom>
          <a:noFill/>
        </p:spPr>
      </p:pic>
      <p:pic>
        <p:nvPicPr>
          <p:cNvPr id="35" name="Picture 6" descr="Výsledek obrázku pro Bombus muscorum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572000" y="2132856"/>
            <a:ext cx="1548000" cy="1451250"/>
          </a:xfrm>
          <a:prstGeom prst="rect">
            <a:avLst/>
          </a:prstGeom>
          <a:noFill/>
        </p:spPr>
      </p:pic>
      <p:graphicFrame>
        <p:nvGraphicFramePr>
          <p:cNvPr id="44" name="Tabulka 43"/>
          <p:cNvGraphicFramePr>
            <a:graphicFrameLocks noGrp="1"/>
          </p:cNvGraphicFramePr>
          <p:nvPr/>
        </p:nvGraphicFramePr>
        <p:xfrm>
          <a:off x="785786" y="2928934"/>
          <a:ext cx="7715303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701"/>
                <a:gridCol w="1357322"/>
                <a:gridCol w="1357322"/>
                <a:gridCol w="1500198"/>
                <a:gridCol w="1428760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Zjištěných druhů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% z celkového počtu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 ohrožených druhů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%</a:t>
                      </a:r>
                      <a:r>
                        <a:rPr lang="cs-CZ" baseline="0" dirty="0" smtClean="0"/>
                        <a:t> z ohrožených druhů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Ptáci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117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54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39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27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Denní motýli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73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55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Rovnokřídlí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51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62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27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Cévnaté rostliny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873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32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http://farm3.static.flickr.com/2802/4462362627_be560c3efe.jpg"/>
          <p:cNvPicPr>
            <a:picLocks noChangeAspect="1" noChangeArrowheads="1"/>
          </p:cNvPicPr>
          <p:nvPr/>
        </p:nvPicPr>
        <p:blipFill>
          <a:blip r:embed="rId2" cstate="print"/>
          <a:srcRect t="6690"/>
          <a:stretch>
            <a:fillRect/>
          </a:stretch>
        </p:blipFill>
        <p:spPr bwMode="auto">
          <a:xfrm>
            <a:off x="2822839" y="0"/>
            <a:ext cx="1784993" cy="1124744"/>
          </a:xfrm>
          <a:prstGeom prst="rect">
            <a:avLst/>
          </a:prstGeom>
          <a:noFill/>
        </p:spPr>
      </p:pic>
      <p:pic>
        <p:nvPicPr>
          <p:cNvPr id="52271" name="Picture 47" descr="Výsledek obrázku pro cleonus ach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698032"/>
            <a:ext cx="1548000" cy="1159968"/>
          </a:xfrm>
          <a:prstGeom prst="rect">
            <a:avLst/>
          </a:prstGeom>
          <a:noFill/>
        </p:spPr>
      </p:pic>
      <p:pic>
        <p:nvPicPr>
          <p:cNvPr id="52236" name="Picture 12" descr="Výsledek obrázku pro amphimallon ruficorne"/>
          <p:cNvPicPr>
            <a:picLocks noChangeAspect="1" noChangeArrowheads="1"/>
          </p:cNvPicPr>
          <p:nvPr/>
        </p:nvPicPr>
        <p:blipFill>
          <a:blip r:embed="rId4" cstate="print"/>
          <a:srcRect t="3323"/>
          <a:stretch>
            <a:fillRect/>
          </a:stretch>
        </p:blipFill>
        <p:spPr bwMode="auto">
          <a:xfrm>
            <a:off x="1547664" y="2148452"/>
            <a:ext cx="1548000" cy="1496572"/>
          </a:xfrm>
          <a:prstGeom prst="rect">
            <a:avLst/>
          </a:prstGeom>
          <a:noFill/>
        </p:spPr>
      </p:pic>
      <p:pic>
        <p:nvPicPr>
          <p:cNvPr id="52234" name="Picture 10" descr="Výsledek obrázku pro rhabdorrhynchus ech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754198"/>
            <a:ext cx="1548000" cy="1157646"/>
          </a:xfrm>
          <a:prstGeom prst="rect">
            <a:avLst/>
          </a:prstGeom>
          <a:noFill/>
        </p:spPr>
      </p:pic>
      <p:pic>
        <p:nvPicPr>
          <p:cNvPr id="52242" name="Picture 18" descr="Výsledek obrázku pro megistopu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0"/>
            <a:ext cx="1548000" cy="1165472"/>
          </a:xfrm>
          <a:prstGeom prst="rect">
            <a:avLst/>
          </a:prstGeom>
          <a:noFill/>
        </p:spPr>
      </p:pic>
      <p:pic>
        <p:nvPicPr>
          <p:cNvPr id="52256" name="Picture 32" descr="Výsledek obrázku pro Dasylabris mau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000" y="0"/>
            <a:ext cx="1548000" cy="1032516"/>
          </a:xfrm>
          <a:prstGeom prst="rect">
            <a:avLst/>
          </a:prstGeom>
          <a:noFill/>
        </p:spPr>
      </p:pic>
      <p:sp>
        <p:nvSpPr>
          <p:cNvPr id="52263" name="AutoShape 39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265" name="AutoShape 41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267" name="AutoShape 43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2269" name="AutoShape 45" descr="Výsledek obrázku pro Bombus muscorum"/>
          <p:cNvSpPr>
            <a:spLocks noChangeAspect="1" noChangeArrowheads="1"/>
          </p:cNvSpPr>
          <p:nvPr/>
        </p:nvSpPr>
        <p:spPr bwMode="auto">
          <a:xfrm>
            <a:off x="155575" y="-144463"/>
            <a:ext cx="1476000" cy="1476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2" name="Picture 9" descr="http://www.luontoportti.com/suomi/images/103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124744"/>
            <a:ext cx="1548000" cy="2065634"/>
          </a:xfrm>
          <a:prstGeom prst="rect">
            <a:avLst/>
          </a:prstGeom>
          <a:noFill/>
        </p:spPr>
      </p:pic>
      <p:pic>
        <p:nvPicPr>
          <p:cNvPr id="34" name="Picture 6" descr="Související obráze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7664" y="5687497"/>
            <a:ext cx="1548000" cy="1170503"/>
          </a:xfrm>
          <a:prstGeom prst="rect">
            <a:avLst/>
          </a:prstGeom>
          <a:noFill/>
        </p:spPr>
      </p:pic>
      <p:pic>
        <p:nvPicPr>
          <p:cNvPr id="38" name="Picture 8" descr="http://www.lepiforum.de/lepidopterenforum/lepiwiki/pics/jens_philipp/dorylas_Polyommatus_2010_07_13_D_TH_Jonastal_m_US_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2348880"/>
            <a:ext cx="1548000" cy="1032000"/>
          </a:xfrm>
          <a:prstGeom prst="rect">
            <a:avLst/>
          </a:prstGeom>
          <a:noFill/>
        </p:spPr>
      </p:pic>
      <p:pic>
        <p:nvPicPr>
          <p:cNvPr id="40" name="Picture 12" descr="http://www.lepiforum.de/lepidopterenforum/lepiwiki/pics/jens_philipp/britomartis_melitaea_2007_06_16_Seibis_Imago_w_OS_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5805264"/>
            <a:ext cx="1548000" cy="1052736"/>
          </a:xfrm>
          <a:prstGeom prst="rect">
            <a:avLst/>
          </a:prstGeom>
          <a:noFill/>
        </p:spPr>
      </p:pic>
      <p:pic>
        <p:nvPicPr>
          <p:cNvPr id="42" name="Picture 4" descr="http://lifecolliberici.vicenzanatura.org/it/jcms/media/show/117/noresize/imageResize/"/>
          <p:cNvPicPr>
            <a:picLocks noChangeAspect="1" noChangeArrowheads="1"/>
          </p:cNvPicPr>
          <p:nvPr/>
        </p:nvPicPr>
        <p:blipFill>
          <a:blip r:embed="rId12" cstate="print"/>
          <a:srcRect r="14540"/>
          <a:stretch>
            <a:fillRect/>
          </a:stretch>
        </p:blipFill>
        <p:spPr bwMode="auto">
          <a:xfrm>
            <a:off x="0" y="0"/>
            <a:ext cx="1548000" cy="1393974"/>
          </a:xfrm>
          <a:prstGeom prst="rect">
            <a:avLst/>
          </a:prstGeom>
          <a:noFill/>
        </p:spPr>
      </p:pic>
      <p:pic>
        <p:nvPicPr>
          <p:cNvPr id="45" name="Picture 8" descr="http://www1.osu.cz/orthoptera/druhy/foto/lep_bos1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7664" y="1052736"/>
            <a:ext cx="1548000" cy="1146294"/>
          </a:xfrm>
          <a:prstGeom prst="rect">
            <a:avLst/>
          </a:prstGeom>
          <a:noFill/>
        </p:spPr>
      </p:pic>
      <p:pic>
        <p:nvPicPr>
          <p:cNvPr id="46" name="Picture 10" descr="http://www1.osu.cz/orthoptera/druhy/foto/doc_bre1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6000" y="2924944"/>
            <a:ext cx="1548000" cy="1161000"/>
          </a:xfrm>
          <a:prstGeom prst="rect">
            <a:avLst/>
          </a:prstGeom>
          <a:noFill/>
        </p:spPr>
      </p:pic>
      <p:pic>
        <p:nvPicPr>
          <p:cNvPr id="48" name="Picture 3" descr="http://www.aquaristika.de/images/triops/cancri2.jpg"/>
          <p:cNvPicPr>
            <a:picLocks noChangeAspect="1" noChangeArrowheads="1"/>
          </p:cNvPicPr>
          <p:nvPr/>
        </p:nvPicPr>
        <p:blipFill>
          <a:blip r:embed="rId15" cstate="print"/>
          <a:srcRect t="14112" r="16841" b="9281"/>
          <a:stretch>
            <a:fillRect/>
          </a:stretch>
        </p:blipFill>
        <p:spPr bwMode="auto">
          <a:xfrm>
            <a:off x="0" y="5838198"/>
            <a:ext cx="1548000" cy="1069539"/>
          </a:xfrm>
          <a:prstGeom prst="rect">
            <a:avLst/>
          </a:prstGeom>
          <a:noFill/>
        </p:spPr>
      </p:pic>
      <p:pic>
        <p:nvPicPr>
          <p:cNvPr id="49" name="Picture 5" descr="Branchipus mal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96000" y="6068840"/>
            <a:ext cx="1548000" cy="888552"/>
          </a:xfrm>
          <a:prstGeom prst="rect">
            <a:avLst/>
          </a:prstGeom>
          <a:noFill/>
        </p:spPr>
      </p:pic>
      <p:pic>
        <p:nvPicPr>
          <p:cNvPr id="59" name="Picture 30" descr="http://bdj.pensoft.net/showimg.php?filename=oo_7095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59832" y="1124744"/>
            <a:ext cx="1584176" cy="1226900"/>
          </a:xfrm>
          <a:prstGeom prst="rect">
            <a:avLst/>
          </a:prstGeom>
          <a:noFill/>
        </p:spPr>
      </p:pic>
      <p:pic>
        <p:nvPicPr>
          <p:cNvPr id="60" name="Picture 22" descr="Výsledek obrázku pro lixus neglectu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2708920"/>
            <a:ext cx="1548000" cy="1032000"/>
          </a:xfrm>
          <a:prstGeom prst="rect">
            <a:avLst/>
          </a:prstGeom>
          <a:noFill/>
        </p:spPr>
      </p:pic>
      <p:pic>
        <p:nvPicPr>
          <p:cNvPr id="64" name="Picture 34" descr="Výsledek obrázku pro Scolia sexmaculata"/>
          <p:cNvPicPr>
            <a:picLocks noChangeAspect="1" noChangeArrowheads="1"/>
          </p:cNvPicPr>
          <p:nvPr/>
        </p:nvPicPr>
        <p:blipFill>
          <a:blip r:embed="rId19" cstate="print"/>
          <a:srcRect t="9090"/>
          <a:stretch>
            <a:fillRect/>
          </a:stretch>
        </p:blipFill>
        <p:spPr bwMode="auto">
          <a:xfrm>
            <a:off x="0" y="1340768"/>
            <a:ext cx="1548000" cy="1407261"/>
          </a:xfrm>
          <a:prstGeom prst="rect">
            <a:avLst/>
          </a:prstGeom>
          <a:noFill/>
        </p:spPr>
      </p:pic>
      <p:pic>
        <p:nvPicPr>
          <p:cNvPr id="65" name="Picture 49" descr="Výsledek obrázku pro Hyles euphorbiae"/>
          <p:cNvPicPr>
            <a:picLocks noChangeAspect="1" noChangeArrowheads="1"/>
          </p:cNvPicPr>
          <p:nvPr/>
        </p:nvPicPr>
        <p:blipFill>
          <a:blip r:embed="rId20" cstate="print"/>
          <a:srcRect l="3269" r="5210"/>
          <a:stretch>
            <a:fillRect/>
          </a:stretch>
        </p:blipFill>
        <p:spPr bwMode="auto">
          <a:xfrm>
            <a:off x="1547664" y="0"/>
            <a:ext cx="1548000" cy="1072850"/>
          </a:xfrm>
          <a:prstGeom prst="rect">
            <a:avLst/>
          </a:prstGeom>
          <a:noFill/>
        </p:spPr>
      </p:pic>
      <p:pic>
        <p:nvPicPr>
          <p:cNvPr id="66" name="Picture 28" descr="Výsledek obrázku pro Titanoeca quadriguttat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84168" y="3212976"/>
            <a:ext cx="1440000" cy="1287640"/>
          </a:xfrm>
          <a:prstGeom prst="rect">
            <a:avLst/>
          </a:prstGeom>
          <a:noFill/>
        </p:spPr>
      </p:pic>
      <p:pic>
        <p:nvPicPr>
          <p:cNvPr id="68" name="Picture 2" descr="Výsledek obrázku pro chelis maculosa"/>
          <p:cNvPicPr>
            <a:picLocks noChangeAspect="1" noChangeArrowheads="1"/>
          </p:cNvPicPr>
          <p:nvPr/>
        </p:nvPicPr>
        <p:blipFill>
          <a:blip r:embed="rId22" cstate="print"/>
          <a:srcRect l="6667" r="3323"/>
          <a:stretch>
            <a:fillRect/>
          </a:stretch>
        </p:blipFill>
        <p:spPr bwMode="auto">
          <a:xfrm>
            <a:off x="1547664" y="3501008"/>
            <a:ext cx="1548000" cy="1178587"/>
          </a:xfrm>
          <a:prstGeom prst="rect">
            <a:avLst/>
          </a:prstGeom>
          <a:noFill/>
        </p:spPr>
      </p:pic>
      <p:pic>
        <p:nvPicPr>
          <p:cNvPr id="69" name="Picture 11" descr="http://www.naturamediterraneo.com/Public/data5/majella/Stachys%20germanica.jpg_20061225173346_Stachys%20germanica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96008" y="3356992"/>
            <a:ext cx="1548000" cy="1396640"/>
          </a:xfrm>
          <a:prstGeom prst="rect">
            <a:avLst/>
          </a:prstGeom>
          <a:noFill/>
        </p:spPr>
      </p:pic>
      <p:pic>
        <p:nvPicPr>
          <p:cNvPr id="70" name="Picture 10" descr="http://www.lepiforum.de/lepidopterenforum/lepiwiki/pics/markus_schwibinger/arion_maculinea_obb_walchental_1995_06_28_s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59832" y="4701256"/>
            <a:ext cx="1548000" cy="1032000"/>
          </a:xfrm>
          <a:prstGeom prst="rect">
            <a:avLst/>
          </a:prstGeom>
          <a:noFill/>
        </p:spPr>
      </p:pic>
      <p:pic>
        <p:nvPicPr>
          <p:cNvPr id="71" name="Picture 2" descr="Výsledek obrázku pro bombina variegata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0" y="3717032"/>
            <a:ext cx="1548000" cy="1161000"/>
          </a:xfrm>
          <a:prstGeom prst="rect">
            <a:avLst/>
          </a:prstGeom>
          <a:noFill/>
        </p:spPr>
      </p:pic>
      <p:pic>
        <p:nvPicPr>
          <p:cNvPr id="72" name="Picture 14" descr="Výsledek obrázku pro harpalus flavescens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572000" y="3573016"/>
            <a:ext cx="1548000" cy="1104240"/>
          </a:xfrm>
          <a:prstGeom prst="rect">
            <a:avLst/>
          </a:prstGeom>
          <a:noFill/>
        </p:spPr>
      </p:pic>
      <p:pic>
        <p:nvPicPr>
          <p:cNvPr id="73" name="Picture 7" descr="http://www.floralimages.co.uk/images2/lathyrus_nissolia_b35.jpg"/>
          <p:cNvPicPr>
            <a:picLocks noChangeAspect="1" noChangeArrowheads="1"/>
          </p:cNvPicPr>
          <p:nvPr/>
        </p:nvPicPr>
        <p:blipFill>
          <a:blip r:embed="rId27" cstate="print"/>
          <a:srcRect t="6720"/>
          <a:stretch>
            <a:fillRect/>
          </a:stretch>
        </p:blipFill>
        <p:spPr bwMode="auto">
          <a:xfrm>
            <a:off x="4572000" y="0"/>
            <a:ext cx="1548000" cy="1124744"/>
          </a:xfrm>
          <a:prstGeom prst="rect">
            <a:avLst/>
          </a:prstGeom>
          <a:noFill/>
        </p:spPr>
      </p:pic>
      <p:pic>
        <p:nvPicPr>
          <p:cNvPr id="74" name="Picture 6" descr="http://www.lepiforum.de/lepidopterenforum/lepiwiki/2_pics/pic30270_s.jp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-336" y="4845272"/>
            <a:ext cx="1548000" cy="1032000"/>
          </a:xfrm>
          <a:prstGeom prst="rect">
            <a:avLst/>
          </a:prstGeom>
          <a:noFill/>
        </p:spPr>
      </p:pic>
      <p:pic>
        <p:nvPicPr>
          <p:cNvPr id="76" name="Picture 8" descr="http://cosmln.nature4stock.com/wp-content/uploads/2008/06/saxicola-torquata-img_8108.jpg"/>
          <p:cNvPicPr>
            <a:picLocks noChangeAspect="1" noChangeArrowheads="1"/>
          </p:cNvPicPr>
          <p:nvPr/>
        </p:nvPicPr>
        <p:blipFill>
          <a:blip r:embed="rId29" cstate="print"/>
          <a:srcRect l="30655" t="16725" b="4665"/>
          <a:stretch>
            <a:fillRect/>
          </a:stretch>
        </p:blipFill>
        <p:spPr bwMode="auto">
          <a:xfrm>
            <a:off x="1547664" y="4653136"/>
            <a:ext cx="1548000" cy="1169901"/>
          </a:xfrm>
          <a:prstGeom prst="rect">
            <a:avLst/>
          </a:prstGeom>
          <a:noFill/>
        </p:spPr>
      </p:pic>
      <p:pic>
        <p:nvPicPr>
          <p:cNvPr id="77" name="Picture 4" descr="Výsledek obrázku pro platycleis montana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572000" y="4653136"/>
            <a:ext cx="1548000" cy="1161000"/>
          </a:xfrm>
          <a:prstGeom prst="rect">
            <a:avLst/>
          </a:prstGeom>
          <a:noFill/>
        </p:spPr>
      </p:pic>
      <p:pic>
        <p:nvPicPr>
          <p:cNvPr id="78" name="Picture 8" descr="Výsledek obrázku pro bufo calamita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120344" y="4769394"/>
            <a:ext cx="1548000" cy="1035870"/>
          </a:xfrm>
          <a:prstGeom prst="rect">
            <a:avLst/>
          </a:prstGeom>
          <a:noFill/>
        </p:spPr>
      </p:pic>
      <p:pic>
        <p:nvPicPr>
          <p:cNvPr id="52248" name="Picture 24" descr="Výsledek obrázku pro staurophora celsia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572000" y="1124744"/>
            <a:ext cx="1548000" cy="1031355"/>
          </a:xfrm>
          <a:prstGeom prst="rect">
            <a:avLst/>
          </a:prstGeom>
          <a:noFill/>
        </p:spPr>
      </p:pic>
      <p:pic>
        <p:nvPicPr>
          <p:cNvPr id="37" name="Picture 14" descr="http://www.lepiforum.de/lepidopterenforum/lepiwiki/pics4/pic26014_s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596000" y="5061296"/>
            <a:ext cx="1548000" cy="1032000"/>
          </a:xfrm>
          <a:prstGeom prst="rect">
            <a:avLst/>
          </a:prstGeom>
          <a:noFill/>
        </p:spPr>
      </p:pic>
      <p:pic>
        <p:nvPicPr>
          <p:cNvPr id="63" name="Picture 16" descr="Výsledek obrázku pro cicindela germanica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596000" y="3908704"/>
            <a:ext cx="1548000" cy="1176480"/>
          </a:xfrm>
          <a:prstGeom prst="rect">
            <a:avLst/>
          </a:prstGeom>
          <a:noFill/>
        </p:spPr>
      </p:pic>
      <p:pic>
        <p:nvPicPr>
          <p:cNvPr id="52261" name="Picture 37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596336" y="1844824"/>
            <a:ext cx="1584176" cy="11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2" descr="http://www.birdforum.net/opus/images/thumb/5/50/Corn_Bunting.jpg/550px-Corn_Bunting.jpg"/>
          <p:cNvPicPr>
            <a:picLocks noChangeAspect="1" noChangeArrowheads="1"/>
          </p:cNvPicPr>
          <p:nvPr/>
        </p:nvPicPr>
        <p:blipFill>
          <a:blip r:embed="rId36" cstate="print"/>
          <a:srcRect b="5742"/>
          <a:stretch>
            <a:fillRect/>
          </a:stretch>
        </p:blipFill>
        <p:spPr bwMode="auto">
          <a:xfrm>
            <a:off x="7596336" y="980728"/>
            <a:ext cx="1548000" cy="1042621"/>
          </a:xfrm>
          <a:prstGeom prst="rect">
            <a:avLst/>
          </a:prstGeom>
          <a:noFill/>
        </p:spPr>
      </p:pic>
      <p:pic>
        <p:nvPicPr>
          <p:cNvPr id="35" name="Picture 6" descr="Výsledek obrázku pro Bombus muscorum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572000" y="2132856"/>
            <a:ext cx="1548000" cy="145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11560" y="1700808"/>
            <a:ext cx="4392487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1) Zakládány většinou po II. sv. válce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Tx/>
              <a:buChar char="-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7004" t="23260" r="12296" b="11509"/>
          <a:stretch>
            <a:fillRect/>
          </a:stretch>
        </p:blipFill>
        <p:spPr bwMode="auto">
          <a:xfrm>
            <a:off x="-31243" y="2424372"/>
            <a:ext cx="4802016" cy="249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17699" t="22026" r="12389" b="13471"/>
          <a:stretch>
            <a:fillRect/>
          </a:stretch>
        </p:blipFill>
        <p:spPr bwMode="auto">
          <a:xfrm>
            <a:off x="4394467" y="2420888"/>
            <a:ext cx="4880738" cy="253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5576" y="5301208"/>
            <a:ext cx="4392487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2) Unikly intenzifikaci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Tx/>
              <a:buChar char="-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1143153"/>
            <a:ext cx="74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Jaké faktory ovlivňují biodiverzitu ve VVP?</a:t>
            </a:r>
          </a:p>
        </p:txBody>
      </p:sp>
      <p:sp>
        <p:nvSpPr>
          <p:cNvPr id="7" name="Elipsa 6"/>
          <p:cNvSpPr/>
          <p:nvPr/>
        </p:nvSpPr>
        <p:spPr>
          <a:xfrm>
            <a:off x="899592" y="2564904"/>
            <a:ext cx="1656184" cy="15121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5220072" y="2564904"/>
            <a:ext cx="1656184" cy="15121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8100392" y="249289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ca 2010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2492896"/>
            <a:ext cx="91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ca 1950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 descr="pojezdy"/>
          <p:cNvPicPr>
            <a:picLocks/>
          </p:cNvPicPr>
          <p:nvPr/>
        </p:nvPicPr>
        <p:blipFill>
          <a:blip r:embed="rId2" cstate="print"/>
          <a:srcRect r="47501"/>
          <a:stretch>
            <a:fillRect/>
          </a:stretch>
        </p:blipFill>
        <p:spPr bwMode="auto">
          <a:xfrm>
            <a:off x="179512" y="1844824"/>
            <a:ext cx="32403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11560" y="1196752"/>
            <a:ext cx="8136904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4" charset="0"/>
              </a:rPr>
              <a:t>3) </a:t>
            </a:r>
            <a:r>
              <a:rPr lang="cs-CZ" u="sng" dirty="0" smtClean="0">
                <a:solidFill>
                  <a:srgbClr val="000000"/>
                </a:solidFill>
                <a:latin typeface="Calibri" pitchFamily="34" charset="0"/>
              </a:rPr>
              <a:t>Vojenská činnost</a:t>
            </a:r>
            <a:r>
              <a:rPr lang="cs-CZ" dirty="0" smtClean="0">
                <a:solidFill>
                  <a:srgbClr val="000000"/>
                </a:solidFill>
                <a:latin typeface="Calibri" pitchFamily="34" charset="0"/>
              </a:rPr>
              <a:t> - časté disturbance s různou intenzitou v prostoru a čase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Tx/>
              <a:buChar char="-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3429000"/>
            <a:ext cx="3034680" cy="4046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449263" rtl="0" eaLnBrk="0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Pásová technika</a:t>
            </a:r>
            <a:endParaRPr kumimoji="0" lang="cs-CZ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Obrázek 4" descr="pojezdy"/>
          <p:cNvPicPr/>
          <p:nvPr/>
        </p:nvPicPr>
        <p:blipFill>
          <a:blip r:embed="rId2" cstate="print"/>
          <a:srcRect l="52499"/>
          <a:stretch>
            <a:fillRect/>
          </a:stretch>
        </p:blipFill>
        <p:spPr bwMode="auto">
          <a:xfrm>
            <a:off x="179512" y="3789040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51520" y="5589240"/>
            <a:ext cx="2483768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Kolová technika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Obrázek 6" descr="seslap"/>
          <p:cNvPicPr/>
          <p:nvPr/>
        </p:nvPicPr>
        <p:blipFill>
          <a:blip r:embed="rId3" cstate="print"/>
          <a:srcRect r="71306"/>
          <a:stretch>
            <a:fillRect/>
          </a:stretch>
        </p:blipFill>
        <p:spPr bwMode="auto">
          <a:xfrm>
            <a:off x="3635896" y="3645024"/>
            <a:ext cx="16561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seslap"/>
          <p:cNvPicPr/>
          <p:nvPr/>
        </p:nvPicPr>
        <p:blipFill>
          <a:blip r:embed="rId3" cstate="print"/>
          <a:srcRect l="30079" r="33575"/>
          <a:stretch>
            <a:fillRect/>
          </a:stretch>
        </p:blipFill>
        <p:spPr bwMode="auto">
          <a:xfrm>
            <a:off x="6444208" y="1772816"/>
            <a:ext cx="20882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6300192" y="3573016"/>
            <a:ext cx="223224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Okopy, zákopy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ohen"/>
          <p:cNvPicPr/>
          <p:nvPr/>
        </p:nvPicPr>
        <p:blipFill>
          <a:blip r:embed="rId4" cstate="print"/>
          <a:srcRect l="51252"/>
          <a:stretch>
            <a:fillRect/>
          </a:stretch>
        </p:blipFill>
        <p:spPr bwMode="auto">
          <a:xfrm>
            <a:off x="5796136" y="4149080"/>
            <a:ext cx="2843808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5796136" y="5661248"/>
            <a:ext cx="151216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Oheň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3707904" y="5805264"/>
            <a:ext cx="1944216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Sešlap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http://www.policie.cz/SCRIPT/ViewImage.aspx?physid=483707&amp;docname=Likvidace%20mun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844824"/>
            <a:ext cx="2232248" cy="1691547"/>
          </a:xfrm>
          <a:prstGeom prst="rect">
            <a:avLst/>
          </a:prstGeom>
          <a:noFill/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4283968" y="1930822"/>
            <a:ext cx="1944216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Výbuchy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/>
          <p:cNvPicPr>
            <a:picLocks noChangeArrowheads="1"/>
          </p:cNvPicPr>
          <p:nvPr/>
        </p:nvPicPr>
        <p:blipFill>
          <a:blip r:embed="rId2" cstate="print"/>
          <a:srcRect b="13594"/>
          <a:stretch>
            <a:fillRect/>
          </a:stretch>
        </p:blipFill>
        <p:spPr bwMode="auto">
          <a:xfrm>
            <a:off x="0" y="1412776"/>
            <a:ext cx="3060000" cy="18722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7504" y="1556792"/>
            <a:ext cx="183569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  <a:latin typeface="Calibri" pitchFamily="34" charset="0"/>
              </a:rPr>
              <a:t>narušených ploch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b="8225"/>
          <a:stretch>
            <a:fillRect/>
          </a:stretch>
        </p:blipFill>
        <p:spPr bwMode="auto">
          <a:xfrm>
            <a:off x="3059832" y="1412776"/>
            <a:ext cx="30600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2" descr="Lazan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12777"/>
            <a:ext cx="3060000" cy="187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9"/>
          <p:cNvSpPr txBox="1">
            <a:spLocks noChangeArrowheads="1"/>
          </p:cNvSpPr>
          <p:nvPr/>
        </p:nvSpPr>
        <p:spPr bwMode="auto">
          <a:xfrm>
            <a:off x="6660232" y="2852936"/>
            <a:ext cx="2052637" cy="36671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Calibri" pitchFamily="34" charset="0"/>
              </a:rPr>
              <a:t>zapojených trávníků</a:t>
            </a:r>
          </a:p>
        </p:txBody>
      </p:sp>
      <p:sp>
        <p:nvSpPr>
          <p:cNvPr id="17" name="TextovéPole 9"/>
          <p:cNvSpPr txBox="1">
            <a:spLocks noChangeArrowheads="1"/>
          </p:cNvSpPr>
          <p:nvPr/>
        </p:nvSpPr>
        <p:spPr bwMode="auto">
          <a:xfrm>
            <a:off x="4139952" y="1556792"/>
            <a:ext cx="1691680" cy="366713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rgbClr val="002060"/>
                </a:solidFill>
                <a:latin typeface="Calibri" pitchFamily="34" charset="0"/>
              </a:rPr>
              <a:t>řídkých trávníků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196" t="6891" r="-196" b="4863"/>
          <a:stretch/>
        </p:blipFill>
        <p:spPr bwMode="auto">
          <a:xfrm>
            <a:off x="6120512" y="3284984"/>
            <a:ext cx="3060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ovéPole 9"/>
          <p:cNvSpPr txBox="1">
            <a:spLocks noChangeArrowheads="1"/>
          </p:cNvSpPr>
          <p:nvPr/>
        </p:nvSpPr>
        <p:spPr bwMode="auto">
          <a:xfrm>
            <a:off x="6228184" y="4437112"/>
            <a:ext cx="2915816" cy="646331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 smtClean="0">
                <a:solidFill>
                  <a:srgbClr val="002060"/>
                </a:solidFill>
                <a:latin typeface="Calibri" pitchFamily="34" charset="0"/>
              </a:rPr>
              <a:t>valů, kráterů a dalších typů nerovností terénu</a:t>
            </a:r>
            <a:endParaRPr lang="cs-CZ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 b="11755"/>
          <a:stretch>
            <a:fillRect/>
          </a:stretch>
        </p:blipFill>
        <p:spPr bwMode="auto">
          <a:xfrm>
            <a:off x="3059832" y="3284984"/>
            <a:ext cx="3060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6" descr="IMG_6050.JPG"/>
          <p:cNvPicPr>
            <a:picLocks noChangeAspect="1"/>
          </p:cNvPicPr>
          <p:nvPr/>
        </p:nvPicPr>
        <p:blipFill rotWithShape="1">
          <a:blip r:embed="rId7" cstate="print"/>
          <a:srcRect b="9722"/>
          <a:stretch/>
        </p:blipFill>
        <p:spPr bwMode="auto">
          <a:xfrm>
            <a:off x="0" y="3308551"/>
            <a:ext cx="3060000" cy="177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0"/>
          <p:cNvSpPr txBox="1">
            <a:spLocks noChangeArrowheads="1"/>
          </p:cNvSpPr>
          <p:nvPr/>
        </p:nvSpPr>
        <p:spPr bwMode="auto">
          <a:xfrm>
            <a:off x="179512" y="3429000"/>
            <a:ext cx="765018" cy="34970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72000" tIns="36000" rIns="36000" bIns="3600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  <a:latin typeface="Calibri" pitchFamily="34" charset="0"/>
              </a:rPr>
              <a:t>křovin</a:t>
            </a:r>
            <a:endParaRPr lang="cs-CZ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TextovéPole 12"/>
          <p:cNvSpPr txBox="1">
            <a:spLocks noChangeArrowheads="1"/>
          </p:cNvSpPr>
          <p:nvPr/>
        </p:nvSpPr>
        <p:spPr bwMode="auto">
          <a:xfrm>
            <a:off x="3347864" y="3356992"/>
            <a:ext cx="2498725" cy="36671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Calibri" pitchFamily="34" charset="0"/>
              </a:rPr>
              <a:t>periodických vodní ploch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323528" y="5373216"/>
            <a:ext cx="8358187" cy="5040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sz="2400" b="1" dirty="0" smtClean="0">
                <a:solidFill>
                  <a:srgbClr val="FF0000"/>
                </a:solidFill>
                <a:latin typeface="Source Sans Pro"/>
              </a:rPr>
              <a:t>Výsledkem je pestrá a dynamická mozaika biotopů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Tx/>
              <a:buChar char="-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sz="2400" b="1" dirty="0" smtClean="0">
              <a:solidFill>
                <a:srgbClr val="FF0000"/>
              </a:solidFill>
              <a:latin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16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9552" y="1988840"/>
            <a:ext cx="8358187" cy="1944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Kompletní změnou využívání :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	- zalesnění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	- převedením na ornou půdu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	-  zastavěním (</a:t>
            </a:r>
            <a:r>
              <a:rPr lang="cs-CZ" dirty="0" err="1" smtClean="0">
                <a:solidFill>
                  <a:srgbClr val="000000"/>
                </a:solidFill>
                <a:latin typeface="Source Sans Pro"/>
              </a:rPr>
              <a:t>brownfields</a:t>
            </a:r>
            <a:r>
              <a:rPr lang="cs-CZ" dirty="0" smtClean="0">
                <a:solidFill>
                  <a:srgbClr val="000000"/>
                </a:solidFill>
                <a:latin typeface="Source Sans Pro"/>
              </a:rPr>
              <a:t>) aj.</a:t>
            </a: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Tx/>
              <a:buFont typeface="Arial" pitchFamily="34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Source Sans Pro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Source Sans Pro"/>
            </a:endParaRPr>
          </a:p>
          <a:p>
            <a:pPr marL="338138" indent="-338138">
              <a:lnSpc>
                <a:spcPct val="100000"/>
              </a:lnSpc>
              <a:spcBef>
                <a:spcPts val="500"/>
              </a:spcBef>
              <a:buClr>
                <a:srgbClr val="96B910"/>
              </a:buClr>
              <a:buFontTx/>
              <a:buChar char="-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cs-CZ" dirty="0" smtClean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7584" y="3501008"/>
            <a:ext cx="3600000" cy="2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ttp://www.industrialzonetriangle.com/public/media/upload%5C0%5C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01008"/>
            <a:ext cx="3600000" cy="24435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23528" y="1268760"/>
            <a:ext cx="442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Minion Pro"/>
              </a:rPr>
              <a:t>Čím jsou VVP ohrožené?</a:t>
            </a:r>
          </a:p>
        </p:txBody>
      </p:sp>
      <p:pic>
        <p:nvPicPr>
          <p:cNvPr id="1026" name="Picture 2" descr="Výsledek obrázku pro kuřivody fotovoltaická elektrá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124744"/>
            <a:ext cx="3600000" cy="2043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304</Words>
  <Application>Microsoft Office PowerPoint</Application>
  <PresentationFormat>Předvádění na obrazovce (4:3)</PresentationFormat>
  <Paragraphs>90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systému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Jak pečovat o VVP?</vt:lpstr>
      <vt:lpstr>Snímek 13</vt:lpstr>
      <vt:lpstr>Snímek 14</vt:lpstr>
      <vt:lpstr>Snímek 15</vt:lpstr>
      <vt:lpstr>Snímek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</dc:creator>
  <cp:lastModifiedBy>PM</cp:lastModifiedBy>
  <cp:revision>88</cp:revision>
  <dcterms:created xsi:type="dcterms:W3CDTF">2017-02-28T15:50:38Z</dcterms:created>
  <dcterms:modified xsi:type="dcterms:W3CDTF">2017-11-29T15:48:53Z</dcterms:modified>
</cp:coreProperties>
</file>