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13"/>
  </p:notesMasterIdLst>
  <p:handoutMasterIdLst>
    <p:handoutMasterId r:id="rId14"/>
  </p:handoutMasterIdLst>
  <p:sldIdLst>
    <p:sldId id="271" r:id="rId2"/>
    <p:sldId id="270" r:id="rId3"/>
    <p:sldId id="268" r:id="rId4"/>
    <p:sldId id="317" r:id="rId5"/>
    <p:sldId id="294" r:id="rId6"/>
    <p:sldId id="295" r:id="rId7"/>
    <p:sldId id="296" r:id="rId8"/>
    <p:sldId id="316" r:id="rId9"/>
    <p:sldId id="315" r:id="rId10"/>
    <p:sldId id="306" r:id="rId11"/>
    <p:sldId id="272" r:id="rId12"/>
  </p:sldIdLst>
  <p:sldSz cx="13004800" cy="9753600"/>
  <p:notesSz cx="6797675" cy="9926638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5068">
          <p15:clr>
            <a:srgbClr val="A4A3A4"/>
          </p15:clr>
        </p15:guide>
        <p15:guide id="2" pos="78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C143"/>
    <a:srgbClr val="66D2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7" autoAdjust="0"/>
  </p:normalViewPr>
  <p:slideViewPr>
    <p:cSldViewPr>
      <p:cViewPr varScale="1">
        <p:scale>
          <a:sx n="74" d="100"/>
          <a:sy n="74" d="100"/>
        </p:scale>
        <p:origin x="1686" y="78"/>
      </p:cViewPr>
      <p:guideLst>
        <p:guide orient="horz" pos="5068"/>
        <p:guide pos="785"/>
      </p:guideLst>
    </p:cSldViewPr>
  </p:slideViewPr>
  <p:outlineViewPr>
    <p:cViewPr>
      <p:scale>
        <a:sx n="33" d="100"/>
        <a:sy n="33" d="100"/>
      </p:scale>
      <p:origin x="0" y="432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275" tIns="45638" rIns="91275" bIns="45638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275" tIns="45638" rIns="91275" bIns="45638" rtlCol="0"/>
          <a:lstStyle>
            <a:lvl1pPr algn="r">
              <a:defRPr sz="1200"/>
            </a:lvl1pPr>
          </a:lstStyle>
          <a:p>
            <a:pPr>
              <a:defRPr/>
            </a:pPr>
            <a:fld id="{341DE077-EFAD-45F7-9648-23A848E86495}" type="datetimeFigureOut">
              <a:rPr lang="cs-CZ"/>
              <a:pPr>
                <a:defRPr/>
              </a:pPr>
              <a:t>31.08.2021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5300"/>
          </a:xfrm>
          <a:prstGeom prst="rect">
            <a:avLst/>
          </a:prstGeom>
        </p:spPr>
        <p:txBody>
          <a:bodyPr vert="horz" lIns="91275" tIns="45638" rIns="91275" bIns="4563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5300"/>
          </a:xfrm>
          <a:prstGeom prst="rect">
            <a:avLst/>
          </a:prstGeom>
        </p:spPr>
        <p:txBody>
          <a:bodyPr vert="horz" lIns="91275" tIns="45638" rIns="91275" bIns="45638" rtlCol="0" anchor="b"/>
          <a:lstStyle>
            <a:lvl1pPr algn="r">
              <a:defRPr sz="1200"/>
            </a:lvl1pPr>
          </a:lstStyle>
          <a:p>
            <a:pPr>
              <a:defRPr/>
            </a:pPr>
            <a:fld id="{804138DD-3E93-4CB8-9D96-82F3872D973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142672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275" tIns="45638" rIns="91275" bIns="45638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275" tIns="45638" rIns="91275" bIns="45638" rtlCol="0"/>
          <a:lstStyle>
            <a:lvl1pPr algn="r">
              <a:defRPr sz="1200"/>
            </a:lvl1pPr>
          </a:lstStyle>
          <a:p>
            <a:pPr>
              <a:defRPr/>
            </a:pPr>
            <a:fld id="{AC9FFA57-19BB-4AB4-989A-C6B18F6795E6}" type="datetimeFigureOut">
              <a:rPr lang="cs-CZ"/>
              <a:pPr>
                <a:defRPr/>
              </a:pPr>
              <a:t>31.08.2021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75" tIns="45638" rIns="91275" bIns="45638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275" tIns="45638" rIns="91275" bIns="45638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5300"/>
          </a:xfrm>
          <a:prstGeom prst="rect">
            <a:avLst/>
          </a:prstGeom>
        </p:spPr>
        <p:txBody>
          <a:bodyPr vert="horz" lIns="91275" tIns="45638" rIns="91275" bIns="4563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5300"/>
          </a:xfrm>
          <a:prstGeom prst="rect">
            <a:avLst/>
          </a:prstGeom>
        </p:spPr>
        <p:txBody>
          <a:bodyPr vert="horz" lIns="91275" tIns="45638" rIns="91275" bIns="45638" rtlCol="0" anchor="b"/>
          <a:lstStyle>
            <a:lvl1pPr algn="r">
              <a:defRPr sz="1200"/>
            </a:lvl1pPr>
          </a:lstStyle>
          <a:p>
            <a:pPr>
              <a:defRPr/>
            </a:pPr>
            <a:fld id="{7BEC0968-DD2B-40FF-B311-5D8530236E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967574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819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4BC5016-DCB5-4C9D-94DF-6E34CFF6E3EF}" type="slidenum">
              <a:rPr lang="cs-CZ" altLang="cs-CZ" sz="1200" smtClean="0"/>
              <a:pPr/>
              <a:t>1</a:t>
            </a:fld>
            <a:endParaRPr lang="cs-CZ" altLang="cs-CZ" sz="1200"/>
          </a:p>
        </p:txBody>
      </p:sp>
    </p:spTree>
    <p:extLst>
      <p:ext uri="{BB962C8B-B14F-4D97-AF65-F5344CB8AC3E}">
        <p14:creationId xmlns:p14="http://schemas.microsoft.com/office/powerpoint/2010/main" val="1881624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>
            <a:lvl1pPr algn="ctr">
              <a:defRPr sz="5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 sz="44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/>
              <a:t>Kliknutím lze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4030402731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85548938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9118600" y="1257300"/>
            <a:ext cx="2616200" cy="6096000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270000" y="1257300"/>
            <a:ext cx="7696200" cy="609600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745236535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-Graf a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Přímá spojnice 26"/>
          <p:cNvCxnSpPr/>
          <p:nvPr/>
        </p:nvCxnSpPr>
        <p:spPr>
          <a:xfrm>
            <a:off x="3251132" y="1497225"/>
            <a:ext cx="0" cy="6861562"/>
          </a:xfrm>
          <a:prstGeom prst="line">
            <a:avLst/>
          </a:prstGeom>
          <a:ln w="6350">
            <a:solidFill>
              <a:schemeClr val="bg2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ástupný symbol pro obsah 2"/>
          <p:cNvSpPr>
            <a:spLocks noGrp="1"/>
          </p:cNvSpPr>
          <p:nvPr>
            <p:ph sz="quarter" idx="20" hasCustomPrompt="1"/>
          </p:nvPr>
        </p:nvSpPr>
        <p:spPr>
          <a:xfrm>
            <a:off x="3430058" y="1497225"/>
            <a:ext cx="8909791" cy="6861562"/>
          </a:xfrm>
          <a:prstGeom prst="rect">
            <a:avLst/>
          </a:prstGeom>
        </p:spPr>
        <p:txBody>
          <a:bodyPr/>
          <a:lstStyle>
            <a:lvl1pPr>
              <a:defRPr sz="1422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cs-CZ" dirty="0"/>
              <a:t>Vložte objekt</a:t>
            </a:r>
          </a:p>
        </p:txBody>
      </p:sp>
      <p:cxnSp>
        <p:nvCxnSpPr>
          <p:cNvPr id="5" name="Přímá spojnice 4"/>
          <p:cNvCxnSpPr/>
          <p:nvPr userDrawn="1"/>
        </p:nvCxnSpPr>
        <p:spPr>
          <a:xfrm>
            <a:off x="3251132" y="1497225"/>
            <a:ext cx="0" cy="6861562"/>
          </a:xfrm>
          <a:prstGeom prst="line">
            <a:avLst/>
          </a:prstGeom>
          <a:ln w="6350">
            <a:solidFill>
              <a:schemeClr val="bg2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Nadpis 1"/>
          <p:cNvSpPr>
            <a:spLocks noGrp="1"/>
          </p:cNvSpPr>
          <p:nvPr>
            <p:ph type="title" hasCustomPrompt="1"/>
          </p:nvPr>
        </p:nvSpPr>
        <p:spPr>
          <a:xfrm>
            <a:off x="767363" y="1497225"/>
            <a:ext cx="2355462" cy="215063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l">
              <a:defRPr sz="2276" b="1" kern="0" cap="all" baseline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274791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70000" y="2284512"/>
            <a:ext cx="10464800" cy="57609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4203210245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86539345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70000" y="2284413"/>
            <a:ext cx="5156200" cy="57610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578600" y="2284413"/>
            <a:ext cx="5156200" cy="57610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211297609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4166585834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3749976449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3970155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499015927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>
                <a:sym typeface="Myriad Pro" charset="0"/>
              </a:rPr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36891705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13017500" cy="9761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46188" y="2284413"/>
            <a:ext cx="10488612" cy="5761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dirty="0">
                <a:sym typeface="Myriad Pro" charset="0"/>
              </a:rPr>
              <a:t>Kliknutím lze upravit styly předlohy textu.</a:t>
            </a:r>
          </a:p>
          <a:p>
            <a:pPr lvl="1"/>
            <a:r>
              <a:rPr lang="cs-CZ" altLang="cs-CZ" dirty="0">
                <a:sym typeface="Myriad Pro" charset="0"/>
              </a:rPr>
              <a:t>Druhá úroveň</a:t>
            </a:r>
          </a:p>
          <a:p>
            <a:pPr lvl="2"/>
            <a:r>
              <a:rPr lang="cs-CZ" altLang="cs-CZ" dirty="0">
                <a:sym typeface="Myriad Pro" charset="0"/>
              </a:rPr>
              <a:t>Třetí úroveň</a:t>
            </a:r>
          </a:p>
          <a:p>
            <a:pPr lvl="3"/>
            <a:r>
              <a:rPr lang="cs-CZ" altLang="cs-CZ" dirty="0">
                <a:sym typeface="Myriad Pro" charset="0"/>
              </a:rPr>
              <a:t>Čtvrtá úroveň</a:t>
            </a:r>
          </a:p>
          <a:p>
            <a:pPr lvl="4"/>
            <a:r>
              <a:rPr lang="cs-CZ" altLang="cs-CZ" dirty="0">
                <a:sym typeface="Myriad Pro" charset="0"/>
              </a:rPr>
              <a:t>Pátá úroveň</a:t>
            </a:r>
            <a:endParaRPr lang="en-US" altLang="cs-CZ" dirty="0">
              <a:sym typeface="Myriad Pro" charset="0"/>
            </a:endParaRPr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484188"/>
            <a:ext cx="10464800" cy="165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dirty="0">
                <a:sym typeface="Myriad Pro Bold Cond" charset="0"/>
              </a:rPr>
              <a:t>Kliknutím lze upravit styl.</a:t>
            </a:r>
            <a:endParaRPr lang="en-US" altLang="cs-CZ" dirty="0">
              <a:sym typeface="Myriad Pro Bold Cond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ransition spd="med"/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7BC143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  <a:sym typeface="Myriad Pro Bold Cond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Myriad Pro Bold Cond" charset="0"/>
          <a:ea typeface="ヒラギノ角ゴ ProN W6" charset="0"/>
          <a:cs typeface="ヒラギノ角ゴ ProN W6" charset="0"/>
          <a:sym typeface="Myriad Pro Bold Cond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Myriad Pro Bold Cond" charset="0"/>
          <a:ea typeface="ヒラギノ角ゴ ProN W6" charset="0"/>
          <a:cs typeface="ヒラギノ角ゴ ProN W6" charset="0"/>
          <a:sym typeface="Myriad Pro Bold Cond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Myriad Pro Bold Cond" charset="0"/>
          <a:ea typeface="ヒラギノ角ゴ ProN W6" charset="0"/>
          <a:cs typeface="ヒラギノ角ゴ ProN W6" charset="0"/>
          <a:sym typeface="Myriad Pro Bold Cond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Myriad Pro Bold Cond" charset="0"/>
          <a:ea typeface="ヒラギノ角ゴ ProN W6" charset="0"/>
          <a:cs typeface="ヒラギノ角ゴ ProN W6" charset="0"/>
          <a:sym typeface="Myriad Pro Bold Cond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Myriad Pro Bold Cond" charset="0"/>
          <a:ea typeface="ヒラギノ角ゴ ProN W6" charset="0"/>
          <a:cs typeface="ヒラギノ角ゴ ProN W6" charset="0"/>
          <a:sym typeface="Myriad Pro Bold Cond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Myriad Pro Bold Cond" charset="0"/>
          <a:ea typeface="ヒラギノ角ゴ ProN W6" charset="0"/>
          <a:cs typeface="ヒラギノ角ゴ ProN W6" charset="0"/>
          <a:sym typeface="Myriad Pro Bold Cond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Myriad Pro Bold Cond" charset="0"/>
          <a:ea typeface="ヒラギノ角ゴ ProN W6" charset="0"/>
          <a:cs typeface="ヒラギノ角ゴ ProN W6" charset="0"/>
          <a:sym typeface="Myriad Pro Bold Cond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Myriad Pro Bold Cond" charset="0"/>
          <a:ea typeface="ヒラギノ角ゴ ProN W6" charset="0"/>
          <a:cs typeface="ヒラギノ角ゴ ProN W6" charset="0"/>
          <a:sym typeface="Myriad Pro Bold Cond" charset="0"/>
        </a:defRPr>
      </a:lvl9pPr>
    </p:titleStyle>
    <p:bodyStyle>
      <a:lvl1pPr marL="571500" indent="-571500" algn="l" rtl="0" eaLnBrk="1" fontAlgn="base" hangingPunct="1">
        <a:spcBef>
          <a:spcPct val="0"/>
        </a:spcBef>
        <a:spcAft>
          <a:spcPct val="0"/>
        </a:spcAft>
        <a:buFont typeface="Arial" panose="020B0604020202020204" pitchFamily="34" charset="0"/>
        <a:buChar char="•"/>
        <a:defRPr sz="28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  <a:sym typeface="Myriad Pro" charset="0"/>
        </a:defRPr>
      </a:lvl1pPr>
      <a:lvl2pPr marL="1162050" indent="-533400" algn="l" defTabSz="1162050" rtl="0" eaLnBrk="1" fontAlgn="base" hangingPunct="1">
        <a:spcBef>
          <a:spcPct val="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  <a:sym typeface="Myriad Pro" charset="0"/>
        </a:defRPr>
      </a:lvl2pPr>
      <a:lvl3pPr marL="1790700" indent="-571500" algn="l" rtl="0" eaLnBrk="1" fontAlgn="base" hangingPunct="1">
        <a:spcBef>
          <a:spcPct val="0"/>
        </a:spcBef>
        <a:spcAft>
          <a:spcPct val="0"/>
        </a:spcAft>
        <a:buChar char="-"/>
        <a:defRPr sz="28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  <a:sym typeface="Myriad Pro" charset="0"/>
        </a:defRPr>
      </a:lvl3pPr>
      <a:lvl4pPr marL="2324100" indent="-571500" algn="l" rtl="0" eaLnBrk="1" fontAlgn="base" hangingPunct="1">
        <a:spcBef>
          <a:spcPct val="0"/>
        </a:spcBef>
        <a:spcAft>
          <a:spcPct val="0"/>
        </a:spcAft>
        <a:buFont typeface="Arial" charset="0"/>
        <a:buChar char="•"/>
        <a:defRPr sz="28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  <a:sym typeface="Myriad Pro" charset="0"/>
        </a:defRPr>
      </a:lvl4pPr>
      <a:lvl5pPr marL="2781300" indent="-571500" algn="l" rtl="0" eaLnBrk="1" fontAlgn="base" hangingPunct="1">
        <a:spcBef>
          <a:spcPct val="0"/>
        </a:spcBef>
        <a:spcAft>
          <a:spcPct val="0"/>
        </a:spcAft>
        <a:buChar char="-"/>
        <a:defRPr sz="28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  <a:sym typeface="Myriad Pro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Myriad Pro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Myriad Pro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Myriad Pro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Myriad Pro" charset="0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ogram-life.cz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ec.europa.eu/info/funding-tenders/opportunities/docs/2021-2027/life/wp-call/2021-2024/wp_life-2021-2024_en.pdf" TargetMode="Externa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cinea.ec.europa.eu/life/life-calls-proposals_en" TargetMode="Externa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C:\Documents and Settings\user\Plocha\NOVA_PREZENTACE\Prezentace.00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33494" y="-325120"/>
            <a:ext cx="13871787" cy="1040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0150219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20"/>
          </p:nvPr>
        </p:nvSpPr>
        <p:spPr/>
        <p:txBody>
          <a:bodyPr/>
          <a:lstStyle/>
          <a:p>
            <a:pPr marL="0" indent="0">
              <a:buNone/>
            </a:pPr>
            <a:endParaRPr lang="cs-CZ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cs-CZ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Tato výzva vycházela ze stávající situace a reaguje na ni. Výrazně jsme změnili nastavení výzvy a po jejím skončení nás bude velmi zajímat zpětná vazba i reakce ze strany žadatelů. </a:t>
            </a:r>
          </a:p>
          <a:p>
            <a:pPr marL="0" indent="0">
              <a:buNone/>
            </a:pPr>
            <a:endParaRPr lang="cs-CZ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cs-CZ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Výzva byla z hlediska přípravy podkladů jednodušší.</a:t>
            </a:r>
          </a:p>
          <a:p>
            <a:pPr marL="0" indent="0">
              <a:buNone/>
            </a:pPr>
            <a:endParaRPr lang="cs-CZ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cs-CZ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Jako problém může pochopitelně vypadat nejistota ohledně finální výše případné podpory. Alokace však      v uplynulých několika letech nikdy nebyla problémem.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ZÁVĚR</a:t>
            </a:r>
          </a:p>
        </p:txBody>
      </p:sp>
    </p:spTree>
    <p:extLst>
      <p:ext uri="{BB962C8B-B14F-4D97-AF65-F5344CB8AC3E}">
        <p14:creationId xmlns:p14="http://schemas.microsoft.com/office/powerpoint/2010/main" val="28071328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3190032" y="3364632"/>
            <a:ext cx="10390832" cy="1224136"/>
          </a:xfrm>
          <a:prstGeom prst="rect">
            <a:avLst/>
          </a:prstGeom>
        </p:spPr>
        <p:txBody>
          <a:bodyPr anchor="ctr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7BC1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Myriad Pro Bold Cond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9pPr>
          </a:lstStyle>
          <a:p>
            <a:pPr>
              <a:defRPr/>
            </a:pPr>
            <a:r>
              <a:rPr lang="cs-CZ" altLang="cs-CZ" sz="4400" kern="0" dirty="0"/>
              <a:t>Děkuji za pozornost</a:t>
            </a:r>
          </a:p>
          <a:p>
            <a:pPr>
              <a:defRPr/>
            </a:pPr>
            <a:endParaRPr lang="cs-CZ" altLang="cs-CZ" sz="5400" kern="0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FA17313-076B-4CB7-820F-5C790668552F}"/>
              </a:ext>
            </a:extLst>
          </p:cNvPr>
          <p:cNvSpPr txBox="1">
            <a:spLocks noChangeArrowheads="1"/>
          </p:cNvSpPr>
          <p:nvPr/>
        </p:nvSpPr>
        <p:spPr>
          <a:xfrm>
            <a:off x="1414686" y="6100936"/>
            <a:ext cx="9501882" cy="2016224"/>
          </a:xfrm>
          <a:prstGeom prst="rect">
            <a:avLst/>
          </a:prstGeom>
        </p:spPr>
        <p:txBody>
          <a:bodyPr anchor="ctr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7BC1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Myriad Pro Bold Cond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9pPr>
          </a:lstStyle>
          <a:p>
            <a:pPr>
              <a:defRPr/>
            </a:pPr>
            <a:endParaRPr lang="cs-CZ" altLang="cs-CZ" sz="2000" kern="0" dirty="0"/>
          </a:p>
          <a:p>
            <a:pPr>
              <a:defRPr/>
            </a:pPr>
            <a:endParaRPr lang="cs-CZ" altLang="cs-CZ" sz="2000" kern="0" dirty="0"/>
          </a:p>
          <a:p>
            <a:pPr>
              <a:defRPr/>
            </a:pPr>
            <a:endParaRPr lang="cs-CZ" altLang="cs-CZ" sz="2000" kern="0" dirty="0"/>
          </a:p>
          <a:p>
            <a:pPr algn="l">
              <a:defRPr/>
            </a:pPr>
            <a:r>
              <a:rPr lang="cs-CZ" altLang="cs-CZ" sz="2000" kern="0" dirty="0"/>
              <a:t>Kontakt:</a:t>
            </a:r>
          </a:p>
          <a:p>
            <a:pPr algn="l">
              <a:defRPr/>
            </a:pPr>
            <a:r>
              <a:rPr lang="cs-CZ" altLang="cs-CZ" sz="2000" kern="0" dirty="0" err="1"/>
              <a:t>email:life@mzp.cz</a:t>
            </a:r>
            <a:endParaRPr lang="cs-CZ" altLang="cs-CZ" sz="2000" kern="0" dirty="0"/>
          </a:p>
          <a:p>
            <a:pPr algn="l">
              <a:defRPr/>
            </a:pPr>
            <a:r>
              <a:rPr lang="cs-CZ" altLang="cs-CZ" sz="2000" kern="0" dirty="0"/>
              <a:t>Web:</a:t>
            </a:r>
          </a:p>
          <a:p>
            <a:pPr algn="l">
              <a:defRPr/>
            </a:pPr>
            <a:r>
              <a:rPr lang="cs-CZ" altLang="cs-CZ" sz="2000" kern="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https://www.program-life.cz/</a:t>
            </a:r>
            <a:endParaRPr lang="cs-CZ" altLang="cs-CZ" sz="2000" kern="0" dirty="0"/>
          </a:p>
          <a:p>
            <a:pPr algn="l">
              <a:defRPr/>
            </a:pPr>
            <a:endParaRPr lang="cs-CZ" altLang="cs-CZ" sz="2000" kern="0" dirty="0"/>
          </a:p>
          <a:p>
            <a:pPr>
              <a:defRPr/>
            </a:pPr>
            <a:endParaRPr lang="cs-CZ" altLang="cs-CZ" sz="5400" kern="0" dirty="0"/>
          </a:p>
        </p:txBody>
      </p:sp>
    </p:spTree>
    <p:extLst>
      <p:ext uri="{BB962C8B-B14F-4D97-AF65-F5344CB8AC3E}">
        <p14:creationId xmlns:p14="http://schemas.microsoft.com/office/powerpoint/2010/main" val="2677789954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004800" cy="975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2076615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70000" y="916236"/>
            <a:ext cx="10464800" cy="2880444"/>
          </a:xfrm>
        </p:spPr>
        <p:txBody>
          <a:bodyPr/>
          <a:lstStyle/>
          <a:p>
            <a:r>
              <a:rPr lang="cs-CZ" sz="3200" dirty="0">
                <a:solidFill>
                  <a:schemeClr val="accent1"/>
                </a:solidFill>
              </a:rPr>
              <a:t>Program LIFE 2021 – 2027</a:t>
            </a:r>
            <a:br>
              <a:rPr lang="cs-CZ" sz="3200" dirty="0">
                <a:solidFill>
                  <a:schemeClr val="accent1"/>
                </a:solidFill>
              </a:rPr>
            </a:br>
            <a:endParaRPr lang="cs-CZ" sz="3200" b="1" dirty="0">
              <a:solidFill>
                <a:srgbClr val="7030A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70000" y="3796680"/>
            <a:ext cx="10464800" cy="4248770"/>
          </a:xfrm>
        </p:spPr>
        <p:txBody>
          <a:bodyPr/>
          <a:lstStyle/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b="1" dirty="0">
                <a:solidFill>
                  <a:srgbClr val="7BC143"/>
                </a:solidFill>
              </a:rPr>
              <a:t>Závěrečná konference projektu </a:t>
            </a:r>
            <a:r>
              <a:rPr lang="cs-CZ" b="1" dirty="0" err="1">
                <a:solidFill>
                  <a:srgbClr val="7BC143"/>
                </a:solidFill>
              </a:rPr>
              <a:t>Military</a:t>
            </a:r>
            <a:r>
              <a:rPr lang="cs-CZ" b="1" dirty="0">
                <a:solidFill>
                  <a:srgbClr val="7BC143"/>
                </a:solidFill>
              </a:rPr>
              <a:t> LIFE </a:t>
            </a:r>
            <a:r>
              <a:rPr lang="cs-CZ" b="1" dirty="0" err="1">
                <a:solidFill>
                  <a:srgbClr val="7BC143"/>
                </a:solidFill>
              </a:rPr>
              <a:t>for</a:t>
            </a:r>
            <a:r>
              <a:rPr lang="cs-CZ" b="1" dirty="0">
                <a:solidFill>
                  <a:srgbClr val="7BC143"/>
                </a:solidFill>
              </a:rPr>
              <a:t> </a:t>
            </a:r>
            <a:r>
              <a:rPr lang="cs-CZ" b="1" dirty="0" err="1">
                <a:solidFill>
                  <a:srgbClr val="7BC143"/>
                </a:solidFill>
              </a:rPr>
              <a:t>Nature</a:t>
            </a:r>
            <a:endParaRPr lang="cs-CZ" b="1" dirty="0">
              <a:solidFill>
                <a:srgbClr val="7BC143"/>
              </a:solidFill>
            </a:endParaRPr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spcAft>
                <a:spcPts val="1200"/>
              </a:spcAft>
              <a:buNone/>
            </a:pPr>
            <a:r>
              <a:rPr lang="cs-CZ" dirty="0">
                <a:solidFill>
                  <a:srgbClr val="7BC143"/>
                </a:solidFill>
              </a:rPr>
              <a:t>Brno, 3. - 4. 9. 2021</a:t>
            </a:r>
          </a:p>
          <a:p>
            <a:pPr marL="0" indent="0" algn="ctr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3941596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20"/>
          </p:nvPr>
        </p:nvSpPr>
        <p:spPr>
          <a:xfrm>
            <a:off x="3406056" y="1348408"/>
            <a:ext cx="8909791" cy="6866363"/>
          </a:xfrm>
        </p:spPr>
        <p:txBody>
          <a:bodyPr/>
          <a:lstStyle/>
          <a:p>
            <a:r>
              <a:rPr lang="cs-CZ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Schválení nařízení k programu LIFE 2020 - 2027</a:t>
            </a:r>
          </a:p>
          <a:p>
            <a:pPr marL="541338" indent="0">
              <a:buNone/>
              <a:tabLst>
                <a:tab pos="541338" algn="l"/>
              </a:tabLst>
            </a:pPr>
            <a:r>
              <a:rPr lang="cs-CZ" sz="1400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https://eur-lex.europa.eu/legal-content/CS/TXT/?uri=CELEX:32021R0783</a:t>
            </a:r>
          </a:p>
          <a:p>
            <a:endParaRPr lang="cs-CZ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cs-CZ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Schválení Víceletého pracovního programu </a:t>
            </a:r>
          </a:p>
          <a:p>
            <a:pPr marL="541338" indent="0">
              <a:buNone/>
              <a:tabLst>
                <a:tab pos="541338" algn="l"/>
              </a:tabLst>
            </a:pPr>
            <a:r>
              <a:rPr lang="cs-CZ" sz="1400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https://ec.europa.eu/info/funding-tenders/opportunities/docs/2021-2027/life/wp-call/2021-2024/wp_life-2021-2024_en.pdf</a:t>
            </a:r>
            <a:endParaRPr lang="cs-CZ" sz="1400" dirty="0">
              <a:solidFill>
                <a:srgbClr val="00B0F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541338" indent="0">
              <a:buNone/>
              <a:tabLst>
                <a:tab pos="541338" algn="l"/>
              </a:tabLst>
            </a:pPr>
            <a:endParaRPr lang="cs-CZ" sz="1400" dirty="0">
              <a:solidFill>
                <a:srgbClr val="00B0F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tabLst>
                <a:tab pos="541338" algn="l"/>
              </a:tabLst>
            </a:pPr>
            <a:r>
              <a:rPr lang="cs-CZ" sz="2200" dirty="0">
                <a:latin typeface="Verdana" panose="020B0604030504040204" pitchFamily="34" charset="0"/>
                <a:ea typeface="Verdana" panose="020B0604030504040204" pitchFamily="34" charset="0"/>
              </a:rPr>
              <a:t>Celková alokace programu činí </a:t>
            </a:r>
            <a:r>
              <a:rPr lang="cs-CZ" sz="2200" b="1" dirty="0">
                <a:latin typeface="Verdana" panose="020B0604030504040204" pitchFamily="34" charset="0"/>
                <a:ea typeface="Verdana" panose="020B0604030504040204" pitchFamily="34" charset="0"/>
              </a:rPr>
              <a:t>5, 432 mil EUR</a:t>
            </a:r>
            <a:r>
              <a:rPr lang="cs-CZ" sz="22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marL="541338" indent="0">
              <a:buNone/>
              <a:tabLst>
                <a:tab pos="541338" algn="l"/>
              </a:tabLst>
            </a:pPr>
            <a:endParaRPr lang="cs-CZ" sz="1400" dirty="0">
              <a:solidFill>
                <a:srgbClr val="00B0F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ct val="107000"/>
              </a:lnSpc>
              <a:tabLst>
                <a:tab pos="541338" algn="l"/>
              </a:tabLst>
            </a:pPr>
            <a:r>
              <a:rPr lang="cs-CZ" sz="2200" dirty="0">
                <a:latin typeface="Verdana" panose="020B0604030504040204" pitchFamily="34" charset="0"/>
                <a:ea typeface="Verdana" panose="020B0604030504040204" pitchFamily="34" charset="0"/>
              </a:rPr>
              <a:t>Struktura programu:</a:t>
            </a:r>
          </a:p>
          <a:p>
            <a:pPr>
              <a:lnSpc>
                <a:spcPct val="107000"/>
              </a:lnSpc>
              <a:tabLst>
                <a:tab pos="541338" algn="l"/>
              </a:tabLst>
            </a:pPr>
            <a:endParaRPr lang="cs-CZ" sz="2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541338" lvl="0" indent="-541338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90488" algn="l"/>
                <a:tab pos="631825" algn="l"/>
              </a:tabLst>
            </a:pP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Oblast „</a:t>
            </a:r>
            <a:r>
              <a:rPr lang="cs-CZ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Životní prostředí</a:t>
            </a: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“:</a:t>
            </a:r>
          </a:p>
          <a:p>
            <a:pPr marL="992188" lvl="0" indent="-360363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  <a:tabLst>
                <a:tab pos="457200" algn="l"/>
              </a:tabLst>
            </a:pP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podprogram „Příroda a biologická rozmanitost“;</a:t>
            </a:r>
          </a:p>
          <a:p>
            <a:pPr marL="992188" lvl="0" indent="-360363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  <a:tabLst>
                <a:tab pos="457200" algn="l"/>
              </a:tabLst>
            </a:pP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podprogram „Oběhové hospodářství a kvalita života“;</a:t>
            </a:r>
          </a:p>
          <a:p>
            <a:pPr marL="992188" lvl="0" indent="-360363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  <a:tabLst>
                <a:tab pos="457200" algn="l"/>
              </a:tabLst>
            </a:pPr>
            <a:endParaRPr lang="cs-CZ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31825" lvl="0" indent="-541338">
              <a:lnSpc>
                <a:spcPct val="107000"/>
              </a:lnSpc>
              <a:spcAft>
                <a:spcPts val="800"/>
              </a:spcAft>
              <a:buFont typeface="+mj-lt"/>
              <a:buAutoNum type="arabicPeriod" startAt="2"/>
              <a:tabLst>
                <a:tab pos="457200" algn="l"/>
              </a:tabLst>
            </a:pP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Oblast „</a:t>
            </a:r>
            <a:r>
              <a:rPr lang="cs-CZ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Opatření v oblasti klimatu</a:t>
            </a: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“:</a:t>
            </a:r>
          </a:p>
          <a:p>
            <a:pPr marL="992188" lvl="0" indent="-360363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  <a:tabLst>
                <a:tab pos="457200" algn="l"/>
              </a:tabLst>
            </a:pP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podprogram „Zmírňování změny klimatu a přizpůsobení se této změně“;</a:t>
            </a:r>
          </a:p>
          <a:p>
            <a:pPr marL="992188" lvl="0" indent="-360363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  <a:tabLst>
                <a:tab pos="457200" algn="l"/>
              </a:tabLst>
            </a:pP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podprogram „Přechod na čistou energii“.</a:t>
            </a:r>
          </a:p>
          <a:p>
            <a:pPr marL="0" indent="0">
              <a:buNone/>
            </a:pPr>
            <a:endParaRPr lang="cs-CZ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3728" y="1348408"/>
            <a:ext cx="2355462" cy="854494"/>
          </a:xfrm>
        </p:spPr>
        <p:txBody>
          <a:bodyPr>
            <a:normAutofit/>
          </a:bodyPr>
          <a:lstStyle/>
          <a:p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PŘEDPOKLADY NA EVROPSKÉ Úrovni – program LIFE</a:t>
            </a:r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EF78047E-427B-48F9-89F5-16C24D71C707}"/>
              </a:ext>
            </a:extLst>
          </p:cNvPr>
          <p:cNvSpPr txBox="1">
            <a:spLocks/>
          </p:cNvSpPr>
          <p:nvPr/>
        </p:nvSpPr>
        <p:spPr bwMode="auto">
          <a:xfrm>
            <a:off x="688953" y="484188"/>
            <a:ext cx="11626894" cy="36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 lnSpcReduction="10000"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276" b="1" kern="0" cap="all" baseline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Myriad Pro Bold Cond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9pPr>
          </a:lstStyle>
          <a:p>
            <a:pPr algn="ctr"/>
            <a:r>
              <a:rPr lang="cs-CZ" sz="2400" dirty="0">
                <a:solidFill>
                  <a:schemeClr val="accent1">
                    <a:lumMod val="75000"/>
                  </a:schemeClr>
                </a:solidFill>
              </a:rPr>
              <a:t>program LIFE 2021 - 2027</a:t>
            </a:r>
          </a:p>
        </p:txBody>
      </p:sp>
    </p:spTree>
    <p:extLst>
      <p:ext uri="{BB962C8B-B14F-4D97-AF65-F5344CB8AC3E}">
        <p14:creationId xmlns:p14="http://schemas.microsoft.com/office/powerpoint/2010/main" val="2074909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20"/>
          </p:nvPr>
        </p:nvSpPr>
        <p:spPr>
          <a:xfrm>
            <a:off x="3430058" y="1492424"/>
            <a:ext cx="8909791" cy="6866363"/>
          </a:xfrm>
        </p:spPr>
        <p:txBody>
          <a:bodyPr/>
          <a:lstStyle/>
          <a:p>
            <a:pPr marL="541338" indent="0">
              <a:buNone/>
              <a:tabLst>
                <a:tab pos="541338" algn="l"/>
              </a:tabLst>
            </a:pPr>
            <a:endParaRPr lang="cs-CZ" sz="2400" dirty="0">
              <a:solidFill>
                <a:srgbClr val="00B0F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cs-CZ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Vyhlášení výzvy 2021 – 13. července 2021</a:t>
            </a:r>
          </a:p>
          <a:p>
            <a:pPr marL="0" indent="541338">
              <a:buNone/>
              <a:tabLst>
                <a:tab pos="541338" algn="l"/>
              </a:tabLst>
            </a:pPr>
            <a:r>
              <a:rPr lang="cs-CZ" sz="1600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https://cinea.ec.europa.eu/life/life-calls-proposals_en</a:t>
            </a:r>
            <a:endParaRPr lang="cs-CZ" sz="1600" dirty="0">
              <a:solidFill>
                <a:srgbClr val="00B0F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cs-CZ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cs-CZ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Ukončení výzvy 2021 – 30. listopadu 2021, 12. ledna 2022</a:t>
            </a:r>
          </a:p>
          <a:p>
            <a:endParaRPr lang="cs-CZ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cs-CZ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Bude se jednat o jednostupňovou evaluaci – bude posuzována přímo žádost, nebudou se tedy předkládat zjednodušené koncepty.</a:t>
            </a:r>
          </a:p>
          <a:p>
            <a:endParaRPr lang="cs-CZ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cs-CZ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Národní kontaktní místa v členských státech neměly a nemají k dispozici více informací než žadatelé. </a:t>
            </a:r>
          </a:p>
          <a:p>
            <a:endParaRPr lang="cs-CZ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cs-CZ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Způsob přípravy výzvy unijního programu LIFE výrazně ovlivnil i přípravu výzvy z národních zdrojů, která se bude výrazně lišit od minulých let.</a:t>
            </a:r>
          </a:p>
          <a:p>
            <a:pPr marL="0" indent="0">
              <a:buNone/>
            </a:pPr>
            <a:endParaRPr lang="cs-CZ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25736" y="2068488"/>
            <a:ext cx="2355462" cy="494454"/>
          </a:xfrm>
        </p:spPr>
        <p:txBody>
          <a:bodyPr>
            <a:normAutofit/>
          </a:bodyPr>
          <a:lstStyle/>
          <a:p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Evropská výzva LIFE 2021</a:t>
            </a:r>
          </a:p>
        </p:txBody>
      </p:sp>
    </p:spTree>
    <p:extLst>
      <p:ext uri="{BB962C8B-B14F-4D97-AF65-F5344CB8AC3E}">
        <p14:creationId xmlns:p14="http://schemas.microsoft.com/office/powerpoint/2010/main" val="212850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20"/>
          </p:nvPr>
        </p:nvSpPr>
        <p:spPr>
          <a:xfrm>
            <a:off x="3406056" y="1780456"/>
            <a:ext cx="8909791" cy="6429514"/>
          </a:xfrm>
        </p:spPr>
        <p:txBody>
          <a:bodyPr/>
          <a:lstStyle/>
          <a:p>
            <a:r>
              <a:rPr lang="cs-CZ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Výzva měla vždy dva základní cíle:</a:t>
            </a:r>
          </a:p>
          <a:p>
            <a:pPr marL="0" indent="0">
              <a:buNone/>
            </a:pPr>
            <a:r>
              <a:rPr lang="cs-CZ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- přislíbit/přidělit podporu,</a:t>
            </a:r>
          </a:p>
          <a:p>
            <a:pPr marL="0" indent="0">
              <a:buNone/>
            </a:pPr>
            <a:r>
              <a:rPr lang="cs-CZ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- poskytnout žadateli zpětnou vazbu.</a:t>
            </a:r>
          </a:p>
          <a:p>
            <a:pPr marL="0" indent="0">
              <a:buNone/>
            </a:pPr>
            <a:endParaRPr lang="cs-CZ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cs-CZ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Je důležité ukončit proces národní výzvy dostatečně včas, aby žadatel:</a:t>
            </a:r>
          </a:p>
          <a:p>
            <a:pPr marL="0" indent="0">
              <a:buNone/>
            </a:pPr>
            <a:r>
              <a:rPr lang="cs-CZ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- věděl, zda získá či nezíská podporu,</a:t>
            </a:r>
          </a:p>
          <a:p>
            <a:pPr marL="0" indent="0">
              <a:buNone/>
            </a:pPr>
            <a:r>
              <a:rPr lang="cs-CZ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- mohl zapracovat připomínky hodnotitelů.</a:t>
            </a:r>
          </a:p>
          <a:p>
            <a:pPr marL="0" indent="0">
              <a:buNone/>
            </a:pPr>
            <a:endParaRPr lang="cs-CZ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cs-CZ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 tomto roce zpětnou vazbu žadateli v rámci evaluace národní výzvy rozhodně v obvyklém rozsahu nestihneme poskytnout – odpadají hodnotící panely.</a:t>
            </a:r>
          </a:p>
          <a:p>
            <a:endParaRPr lang="cs-CZ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cs-CZ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Snahou MŽP vždy bylo co nejméně zatěžovat žadatele – vlastní žádost – koncept bylo možné z 95% použít pro evropský koncept/žádost. V rámci této výzvy jsme šli cestou výrazného zjednodušení konceptu.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25736" y="1789536"/>
            <a:ext cx="2355462" cy="422446"/>
          </a:xfrm>
        </p:spPr>
        <p:txBody>
          <a:bodyPr>
            <a:normAutofit/>
          </a:bodyPr>
          <a:lstStyle/>
          <a:p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Základní </a:t>
            </a:r>
            <a:r>
              <a:rPr lang="cs-CZ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CÍle</a:t>
            </a:r>
            <a:endParaRPr lang="cs-CZ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CF2B0AD4-70B4-4A40-B047-40A16212B9FA}"/>
              </a:ext>
            </a:extLst>
          </p:cNvPr>
          <p:cNvSpPr txBox="1">
            <a:spLocks/>
          </p:cNvSpPr>
          <p:nvPr/>
        </p:nvSpPr>
        <p:spPr bwMode="auto">
          <a:xfrm>
            <a:off x="688953" y="484188"/>
            <a:ext cx="11626894" cy="864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276" b="1" kern="0" cap="all" baseline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Myriad Pro Bold Cond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9pPr>
          </a:lstStyle>
          <a:p>
            <a:pPr algn="ctr"/>
            <a:r>
              <a:rPr lang="cs-CZ" sz="2400" dirty="0">
                <a:solidFill>
                  <a:schemeClr val="accent1">
                    <a:lumMod val="75000"/>
                  </a:schemeClr>
                </a:solidFill>
              </a:rPr>
              <a:t>Výzva MŽP k předkládání žádostí o podporu  z národních zdrojů alokovaných pro program LIFE v roce 2021</a:t>
            </a:r>
          </a:p>
        </p:txBody>
      </p:sp>
    </p:spTree>
    <p:extLst>
      <p:ext uri="{BB962C8B-B14F-4D97-AF65-F5344CB8AC3E}">
        <p14:creationId xmlns:p14="http://schemas.microsoft.com/office/powerpoint/2010/main" val="422942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20"/>
          </p:nvPr>
        </p:nvSpPr>
        <p:spPr>
          <a:xfrm>
            <a:off x="3478064" y="1512496"/>
            <a:ext cx="8981799" cy="6861562"/>
          </a:xfrm>
        </p:spPr>
        <p:txBody>
          <a:bodyPr/>
          <a:lstStyle/>
          <a:p>
            <a:pPr marL="0" indent="0">
              <a:buNone/>
            </a:pPr>
            <a:r>
              <a:rPr lang="cs-CZ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Základní podpora 40.000 Kč za podmínek:</a:t>
            </a:r>
          </a:p>
          <a:p>
            <a:pPr marL="0" indent="0">
              <a:buNone/>
            </a:pPr>
            <a:endParaRPr lang="cs-CZ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cs-CZ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předložení žádosti o podporu a konceptu do národní výzvy 2021,</a:t>
            </a:r>
          </a:p>
          <a:p>
            <a:r>
              <a:rPr lang="cs-CZ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předložení úplného projektového návrhu do řádné výzvy unijního programu LIFE 2021,</a:t>
            </a:r>
          </a:p>
          <a:p>
            <a:r>
              <a:rPr lang="cs-CZ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předložení podkladů pro vyúčtování.</a:t>
            </a:r>
          </a:p>
          <a:p>
            <a:pPr>
              <a:buFontTx/>
              <a:buChar char="-"/>
            </a:pPr>
            <a:endParaRPr lang="cs-CZ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cs-CZ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Zvýšená podpora 200.000 Kč (celkem 240.000 Kč) za podmínek:</a:t>
            </a:r>
          </a:p>
          <a:p>
            <a:pPr marL="0" indent="0">
              <a:buNone/>
            </a:pPr>
            <a:endParaRPr lang="cs-CZ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cs-CZ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schválení projektu v řádné výzvě unijního programu LIFE 2021,</a:t>
            </a:r>
          </a:p>
          <a:p>
            <a:r>
              <a:rPr lang="cs-CZ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doložení úplné projektové dokumentace,</a:t>
            </a:r>
          </a:p>
          <a:p>
            <a:r>
              <a:rPr lang="cs-CZ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předložení písemného hodnocení projektu ze strany unijního programu LIFE,</a:t>
            </a:r>
          </a:p>
          <a:p>
            <a:r>
              <a:rPr lang="cs-CZ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předložení kopie grantové dohody,</a:t>
            </a:r>
          </a:p>
          <a:p>
            <a:r>
              <a:rPr lang="cs-CZ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předložení podkladů pro vyúčtování.</a:t>
            </a:r>
          </a:p>
          <a:p>
            <a:pPr marL="0" indent="0">
              <a:buNone/>
            </a:pPr>
            <a:r>
              <a:rPr lang="cs-CZ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9752" y="1636440"/>
            <a:ext cx="2355462" cy="1070518"/>
          </a:xfrm>
        </p:spPr>
        <p:txBody>
          <a:bodyPr>
            <a:normAutofit/>
          </a:bodyPr>
          <a:lstStyle/>
          <a:p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Míra podpory – příprava projektové dokumentace</a:t>
            </a:r>
          </a:p>
        </p:txBody>
      </p:sp>
    </p:spTree>
    <p:extLst>
      <p:ext uri="{BB962C8B-B14F-4D97-AF65-F5344CB8AC3E}">
        <p14:creationId xmlns:p14="http://schemas.microsoft.com/office/powerpoint/2010/main" val="2071155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20"/>
          </p:nvPr>
        </p:nvSpPr>
        <p:spPr/>
        <p:txBody>
          <a:bodyPr/>
          <a:lstStyle/>
          <a:p>
            <a:pPr marL="0" indent="0">
              <a:buNone/>
            </a:pPr>
            <a:endParaRPr lang="cs-CZ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cs-CZ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Spolufinancování projektu – hlavní žadatel</a:t>
            </a:r>
          </a:p>
          <a:p>
            <a:pPr marL="0" indent="0">
              <a:buNone/>
            </a:pPr>
            <a:endParaRPr lang="cs-CZ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cs-CZ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max. 20% z konečných celkových způsobilých výdajů projektu,</a:t>
            </a:r>
          </a:p>
          <a:p>
            <a:r>
              <a:rPr lang="cs-CZ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max. 12. mil. Kč na jeden projekt.</a:t>
            </a:r>
          </a:p>
          <a:p>
            <a:pPr>
              <a:buFontTx/>
              <a:buChar char="-"/>
            </a:pPr>
            <a:endParaRPr lang="cs-CZ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cs-CZ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Spolufinancování partnera</a:t>
            </a:r>
          </a:p>
          <a:p>
            <a:r>
              <a:rPr lang="cs-CZ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max. 20% z konečných celkových způsobilých výdajů projektu připadajících na partnera,</a:t>
            </a:r>
          </a:p>
          <a:p>
            <a:r>
              <a:rPr lang="cs-CZ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max. 1 mil. Kč na jednoho partnera.</a:t>
            </a:r>
          </a:p>
          <a:p>
            <a:pPr>
              <a:buFontTx/>
              <a:buChar char="-"/>
            </a:pPr>
            <a:endParaRPr lang="cs-CZ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cs-CZ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Maximální výše podpory pro spolufinancování projektu jako celku činí 90% celkových způsobilých výdajů projektu – jedná se o součet podpory přidělené unijním programem LIFE a národní výzvou na podporu programu LIFE.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97744" y="1497225"/>
            <a:ext cx="2525081" cy="2150638"/>
          </a:xfrm>
        </p:spPr>
        <p:txBody>
          <a:bodyPr>
            <a:normAutofit/>
          </a:bodyPr>
          <a:lstStyle/>
          <a:p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Míra podpory – spolufinancování projektu</a:t>
            </a:r>
          </a:p>
        </p:txBody>
      </p:sp>
    </p:spTree>
    <p:extLst>
      <p:ext uri="{BB962C8B-B14F-4D97-AF65-F5344CB8AC3E}">
        <p14:creationId xmlns:p14="http://schemas.microsoft.com/office/powerpoint/2010/main" val="1184691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20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Vyhlášení evropské výzvy – 13. července 2021</a:t>
            </a:r>
          </a:p>
          <a:p>
            <a:pPr marL="0" indent="0">
              <a:buNone/>
            </a:pPr>
            <a:endParaRPr lang="cs-CZ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cs-CZ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Vyhlášení národní výzvy – 30. června 2021</a:t>
            </a:r>
          </a:p>
          <a:p>
            <a:pPr marL="0" indent="0">
              <a:buNone/>
            </a:pPr>
            <a:endParaRPr lang="cs-CZ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cs-CZ" sz="22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Ukončení výzvy - 30. srpna 2021</a:t>
            </a:r>
          </a:p>
          <a:p>
            <a:pPr marL="0" indent="0">
              <a:buNone/>
            </a:pPr>
            <a:endParaRPr lang="cs-CZ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cs-CZ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Oznámení výsledku hodnocení žadatelům – 22. října 2021</a:t>
            </a:r>
          </a:p>
          <a:p>
            <a:pPr marL="0" indent="0">
              <a:buNone/>
            </a:pPr>
            <a:endParaRPr lang="cs-CZ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cs-CZ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Rozhodující je datum přijetí žádosti. Podání žádosti:</a:t>
            </a:r>
          </a:p>
          <a:p>
            <a:r>
              <a:rPr lang="cs-CZ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datovou schránkou,</a:t>
            </a:r>
          </a:p>
          <a:p>
            <a:r>
              <a:rPr lang="cs-CZ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poštou,</a:t>
            </a:r>
          </a:p>
          <a:p>
            <a:r>
              <a:rPr lang="cs-CZ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 podatelnu MŽP.</a:t>
            </a:r>
          </a:p>
          <a:p>
            <a:pPr marL="0" indent="0">
              <a:buNone/>
            </a:pPr>
            <a:endParaRPr lang="cs-CZ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cs-CZ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Posouzení formálních náležitostí žádosti a konceptu – žadatel by měl být vždy připraven na opravu případných chyb – kontakty by měly být funkční – zejména mail – lhůty jsou většinou pětidenní.</a:t>
            </a:r>
          </a:p>
          <a:p>
            <a:pPr marL="0" indent="0">
              <a:buNone/>
            </a:pPr>
            <a:endParaRPr lang="cs-CZ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výzva HARMONOGRAM</a:t>
            </a:r>
          </a:p>
        </p:txBody>
      </p:sp>
    </p:spTree>
    <p:extLst>
      <p:ext uri="{BB962C8B-B14F-4D97-AF65-F5344CB8AC3E}">
        <p14:creationId xmlns:p14="http://schemas.microsoft.com/office/powerpoint/2010/main" val="40345513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nk">
  <a:themeElements>
    <a:clrScheme name="Lucie_logomanual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BC143"/>
      </a:accent1>
      <a:accent2>
        <a:srgbClr val="CEE5B8"/>
      </a:accent2>
      <a:accent3>
        <a:srgbClr val="467A26"/>
      </a:accent3>
      <a:accent4>
        <a:srgbClr val="000000"/>
      </a:accent4>
      <a:accent5>
        <a:srgbClr val="A5A5A5"/>
      </a:accent5>
      <a:accent6>
        <a:srgbClr val="404040"/>
      </a:accent6>
      <a:hlink>
        <a:srgbClr val="99CC00"/>
      </a:hlink>
      <a:folHlink>
        <a:srgbClr val="99CC00"/>
      </a:folHlink>
    </a:clrScheme>
    <a:fontScheme name="Nazev kapitoly">
      <a:majorFont>
        <a:latin typeface="Myriad Pro Bold Cond"/>
        <a:ea typeface="ヒラギノ角ゴ ProN W6"/>
        <a:cs typeface="ヒラギノ角ゴ ProN W6"/>
      </a:majorFont>
      <a:minorFont>
        <a:latin typeface="Myriad Pro"/>
        <a:ea typeface="ヒラギノ角ゴ ProN W3"/>
        <a:cs typeface="ヒラギノ角ゴ ProN W3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Nazev kapito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7282</TotalTime>
  <Pages>0</Pages>
  <Words>732</Words>
  <Characters>0</Characters>
  <Application>Microsoft Office PowerPoint</Application>
  <PresentationFormat>Vlastní</PresentationFormat>
  <Lines>0</Lines>
  <Paragraphs>108</Paragraphs>
  <Slides>11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11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23" baseType="lpstr">
      <vt:lpstr>Arial</vt:lpstr>
      <vt:lpstr>Calibri</vt:lpstr>
      <vt:lpstr>Gill Sans</vt:lpstr>
      <vt:lpstr>Myriad Pro</vt:lpstr>
      <vt:lpstr>Myriad Pro Bold Cond</vt:lpstr>
      <vt:lpstr>Roboto</vt:lpstr>
      <vt:lpstr>Times New Roman</vt:lpstr>
      <vt:lpstr>Verdana</vt:lpstr>
      <vt:lpstr>Wingdings</vt:lpstr>
      <vt:lpstr>ヒラギノ角ゴ ProN W3</vt:lpstr>
      <vt:lpstr>ヒラギノ角ゴ ProN W6</vt:lpstr>
      <vt:lpstr>Blank</vt:lpstr>
      <vt:lpstr>Prezentace aplikace PowerPoint</vt:lpstr>
      <vt:lpstr>Prezentace aplikace PowerPoint</vt:lpstr>
      <vt:lpstr>Program LIFE 2021 – 2027 </vt:lpstr>
      <vt:lpstr>PŘEDPOKLADY NA EVROPSKÉ Úrovni – program LIFE</vt:lpstr>
      <vt:lpstr>Evropská výzva LIFE 2021</vt:lpstr>
      <vt:lpstr>Základní CÍle</vt:lpstr>
      <vt:lpstr>Míra podpory – příprava projektové dokumentace</vt:lpstr>
      <vt:lpstr>Míra podpory – spolufinancování projektu</vt:lpstr>
      <vt:lpstr>výzva HARMONOGRAM</vt:lpstr>
      <vt:lpstr>ZÁVĚR</vt:lpstr>
      <vt:lpstr>Prezentace aplikace PowerPoint</vt:lpstr>
    </vt:vector>
  </TitlesOfParts>
  <Company>Ministerstvo životního prostředí ČR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Romana Trubačíková</dc:creator>
  <cp:lastModifiedBy>PG</cp:lastModifiedBy>
  <cp:revision>157</cp:revision>
  <cp:lastPrinted>2012-11-29T12:41:50Z</cp:lastPrinted>
  <dcterms:created xsi:type="dcterms:W3CDTF">2016-07-12T09:25:32Z</dcterms:created>
  <dcterms:modified xsi:type="dcterms:W3CDTF">2021-08-31T08:29:53Z</dcterms:modified>
</cp:coreProperties>
</file>