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85" r:id="rId4"/>
    <p:sldId id="279" r:id="rId5"/>
    <p:sldId id="288" r:id="rId6"/>
    <p:sldId id="276" r:id="rId7"/>
    <p:sldId id="257" r:id="rId8"/>
    <p:sldId id="258" r:id="rId9"/>
    <p:sldId id="272" r:id="rId10"/>
    <p:sldId id="291" r:id="rId11"/>
    <p:sldId id="287" r:id="rId12"/>
    <p:sldId id="281" r:id="rId13"/>
    <p:sldId id="269" r:id="rId14"/>
    <p:sldId id="271" r:id="rId15"/>
    <p:sldId id="289" r:id="rId16"/>
    <p:sldId id="265" r:id="rId17"/>
    <p:sldId id="290" r:id="rId18"/>
    <p:sldId id="283" r:id="rId19"/>
    <p:sldId id="270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965" y="-14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7F141-D5DA-4CF9-A525-6CD2897948EE}" type="datetimeFigureOut">
              <a:rPr lang="cs-CZ" smtClean="0"/>
              <a:pPr/>
              <a:t>29.11.2017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46E9D-66A2-429D-B7F9-3066CB2346D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22842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7F141-D5DA-4CF9-A525-6CD2897948EE}" type="datetimeFigureOut">
              <a:rPr lang="cs-CZ" smtClean="0"/>
              <a:pPr/>
              <a:t>29.11.2017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46E9D-66A2-429D-B7F9-3066CB2346D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77827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7F141-D5DA-4CF9-A525-6CD2897948EE}" type="datetimeFigureOut">
              <a:rPr lang="cs-CZ" smtClean="0"/>
              <a:pPr/>
              <a:t>29.11.2017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46E9D-66A2-429D-B7F9-3066CB2346D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43380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7F141-D5DA-4CF9-A525-6CD2897948EE}" type="datetimeFigureOut">
              <a:rPr lang="cs-CZ" smtClean="0"/>
              <a:pPr/>
              <a:t>29.11.2017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46E9D-66A2-429D-B7F9-3066CB2346D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86787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7F141-D5DA-4CF9-A525-6CD2897948EE}" type="datetimeFigureOut">
              <a:rPr lang="cs-CZ" smtClean="0"/>
              <a:pPr/>
              <a:t>29.11.2017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46E9D-66A2-429D-B7F9-3066CB2346D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8010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7F141-D5DA-4CF9-A525-6CD2897948EE}" type="datetimeFigureOut">
              <a:rPr lang="cs-CZ" smtClean="0"/>
              <a:pPr/>
              <a:t>29.11.2017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46E9D-66A2-429D-B7F9-3066CB2346D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71580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7F141-D5DA-4CF9-A525-6CD2897948EE}" type="datetimeFigureOut">
              <a:rPr lang="cs-CZ" smtClean="0"/>
              <a:pPr/>
              <a:t>29.11.2017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46E9D-66A2-429D-B7F9-3066CB2346D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91536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7F141-D5DA-4CF9-A525-6CD2897948EE}" type="datetimeFigureOut">
              <a:rPr lang="cs-CZ" smtClean="0"/>
              <a:pPr/>
              <a:t>29.11.2017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46E9D-66A2-429D-B7F9-3066CB2346D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327217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7F141-D5DA-4CF9-A525-6CD2897948EE}" type="datetimeFigureOut">
              <a:rPr lang="cs-CZ" smtClean="0"/>
              <a:pPr/>
              <a:t>29.11.2017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46E9D-66A2-429D-B7F9-3066CB2346D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80019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7F141-D5DA-4CF9-A525-6CD2897948EE}" type="datetimeFigureOut">
              <a:rPr lang="cs-CZ" smtClean="0"/>
              <a:pPr/>
              <a:t>29.11.2017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46E9D-66A2-429D-B7F9-3066CB2346D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545610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7F141-D5DA-4CF9-A525-6CD2897948EE}" type="datetimeFigureOut">
              <a:rPr lang="cs-CZ" smtClean="0"/>
              <a:pPr/>
              <a:t>29.11.2017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46E9D-66A2-429D-B7F9-3066CB2346D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6645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7F141-D5DA-4CF9-A525-6CD2897948EE}" type="datetimeFigureOut">
              <a:rPr lang="cs-CZ" smtClean="0"/>
              <a:pPr/>
              <a:t>29.11.2017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46E9D-66A2-429D-B7F9-3066CB2346D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4890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peksa\Documents\Ondra\projekty a granty\Slovicak\2016\27052016 botanicky pruzkum\IMG_4864_lesoste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639"/>
            <a:ext cx="9144508" cy="609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59632" y="188639"/>
            <a:ext cx="7776864" cy="2160240"/>
          </a:xfrm>
        </p:spPr>
        <p:txBody>
          <a:bodyPr>
            <a:normAutofit/>
          </a:bodyPr>
          <a:lstStyle/>
          <a:p>
            <a:r>
              <a:rPr lang="cs-CZ" dirty="0" smtClean="0"/>
              <a:t>Šlovický vrch u Dobřan</a:t>
            </a:r>
            <a:br>
              <a:rPr lang="cs-CZ" dirty="0" smtClean="0"/>
            </a:br>
            <a:r>
              <a:rPr lang="cs-CZ" dirty="0" smtClean="0"/>
              <a:t>- pohled správce (přírodovědce)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07504" y="5013176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Ondřej Peksa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Západočeské muzeum v Plzni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Přírodovědecká fakulta UK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město Dobřany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5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u="sng" dirty="0" smtClean="0">
                <a:solidFill>
                  <a:srgbClr val="FF0000"/>
                </a:solidFill>
              </a:rPr>
              <a:t>Hlavní </a:t>
            </a:r>
            <a:r>
              <a:rPr lang="cs-CZ" b="1" u="sng" dirty="0" smtClean="0">
                <a:solidFill>
                  <a:srgbClr val="FF0000"/>
                </a:solidFill>
              </a:rPr>
              <a:t>cíle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zachování </a:t>
            </a:r>
            <a:r>
              <a:rPr lang="cs-CZ" sz="2400" b="1" dirty="0" smtClean="0">
                <a:solidFill>
                  <a:srgbClr val="FF0000"/>
                </a:solidFill>
              </a:rPr>
              <a:t>území = </a:t>
            </a:r>
            <a:r>
              <a:rPr lang="cs-CZ" sz="2400" b="1" dirty="0" smtClean="0">
                <a:solidFill>
                  <a:srgbClr val="FF0000"/>
                </a:solidFill>
              </a:rPr>
              <a:t>jeho uhájení </a:t>
            </a:r>
            <a:r>
              <a:rPr lang="cs-CZ" sz="2400" b="1" dirty="0" smtClean="0">
                <a:solidFill>
                  <a:srgbClr val="FF0000"/>
                </a:solidFill>
              </a:rPr>
              <a:t>před tlaky z </a:t>
            </a:r>
            <a:r>
              <a:rPr lang="cs-CZ" sz="2400" b="1" dirty="0" smtClean="0">
                <a:solidFill>
                  <a:srgbClr val="FF0000"/>
                </a:solidFill>
              </a:rPr>
              <a:t>různých stran</a:t>
            </a:r>
          </a:p>
          <a:p>
            <a:pPr marL="457200" indent="-457200"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endParaRPr lang="cs-CZ" sz="2400" b="1" dirty="0" smtClean="0">
              <a:solidFill>
                <a:srgbClr val="FF0000"/>
              </a:solidFill>
            </a:endParaRP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537" y="260648"/>
            <a:ext cx="9144000" cy="6271029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4283968" y="1628800"/>
            <a:ext cx="846559" cy="244827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/>
          <p:cNvSpPr/>
          <p:nvPr/>
        </p:nvSpPr>
        <p:spPr>
          <a:xfrm>
            <a:off x="5220072" y="260648"/>
            <a:ext cx="2808312" cy="302433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5796136" y="2420888"/>
            <a:ext cx="540000" cy="540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 rot="1333030">
            <a:off x="6712595" y="842618"/>
            <a:ext cx="851440" cy="158677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99" y="4005064"/>
            <a:ext cx="4101153" cy="273464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320" y="2852936"/>
            <a:ext cx="2285315" cy="342900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3987666"/>
            <a:ext cx="4194424" cy="279628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65" y="100258"/>
            <a:ext cx="3985979" cy="265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974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408712"/>
          </a:xfrm>
        </p:spPr>
        <p:txBody>
          <a:bodyPr>
            <a:noAutofit/>
          </a:bodyPr>
          <a:lstStyle/>
          <a:p>
            <a:pPr marL="457200" indent="-457200"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2. udržení pestré mozaiky </a:t>
            </a:r>
            <a:r>
              <a:rPr lang="cs-CZ" sz="2400" b="1" dirty="0" smtClean="0">
                <a:solidFill>
                  <a:srgbClr val="FF0000"/>
                </a:solidFill>
              </a:rPr>
              <a:t>stanovišť </a:t>
            </a:r>
            <a:r>
              <a:rPr lang="cs-CZ" sz="2400" b="1" dirty="0" smtClean="0">
                <a:solidFill>
                  <a:srgbClr val="FF0000"/>
                </a:solidFill>
              </a:rPr>
              <a:t>a </a:t>
            </a:r>
            <a:r>
              <a:rPr lang="cs-CZ" sz="2400" b="1" dirty="0" err="1" smtClean="0">
                <a:solidFill>
                  <a:srgbClr val="FF0000"/>
                </a:solidFill>
              </a:rPr>
              <a:t>diverzity</a:t>
            </a:r>
            <a:r>
              <a:rPr lang="cs-CZ" sz="2400" b="1" dirty="0" smtClean="0">
                <a:solidFill>
                  <a:srgbClr val="FF0000"/>
                </a:solidFill>
              </a:rPr>
              <a:t> organismů= boj </a:t>
            </a:r>
            <a:r>
              <a:rPr lang="cs-CZ" sz="2400" b="1" dirty="0" smtClean="0">
                <a:solidFill>
                  <a:srgbClr val="FF0000"/>
                </a:solidFill>
              </a:rPr>
              <a:t>se sukcesí (zarůstáním) </a:t>
            </a:r>
            <a:r>
              <a:rPr lang="cs-CZ" sz="2400" b="1" dirty="0" smtClean="0">
                <a:solidFill>
                  <a:srgbClr val="FF0000"/>
                </a:solidFill>
              </a:rPr>
              <a:t>a udržování </a:t>
            </a:r>
            <a:r>
              <a:rPr lang="cs-CZ" sz="2400" b="1" dirty="0" smtClean="0">
                <a:solidFill>
                  <a:srgbClr val="FF0000"/>
                </a:solidFill>
              </a:rPr>
              <a:t>vodních biotopů </a:t>
            </a:r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Nástroje:</a:t>
            </a:r>
          </a:p>
          <a:p>
            <a:r>
              <a:rPr lang="cs-CZ" sz="2000" dirty="0" smtClean="0"/>
              <a:t>ruční </a:t>
            </a:r>
            <a:r>
              <a:rPr lang="cs-CZ" sz="2000" dirty="0"/>
              <a:t>i strojní kosení a kácení</a:t>
            </a:r>
          </a:p>
          <a:p>
            <a:r>
              <a:rPr lang="cs-CZ" sz="2000" dirty="0" smtClean="0"/>
              <a:t>pojezdy </a:t>
            </a:r>
            <a:r>
              <a:rPr lang="cs-CZ" sz="2000" dirty="0"/>
              <a:t>těžkých vojenských vozidel</a:t>
            </a:r>
          </a:p>
          <a:p>
            <a:r>
              <a:rPr lang="cs-CZ" sz="2000" dirty="0" smtClean="0"/>
              <a:t>tvorba </a:t>
            </a:r>
            <a:r>
              <a:rPr lang="cs-CZ" sz="2000" dirty="0"/>
              <a:t>tůní těžkou </a:t>
            </a:r>
            <a:r>
              <a:rPr lang="cs-CZ" sz="2000" dirty="0" smtClean="0"/>
              <a:t>technikou</a:t>
            </a:r>
          </a:p>
          <a:p>
            <a:r>
              <a:rPr lang="cs-CZ" sz="2000" dirty="0" err="1" smtClean="0"/>
              <a:t>offroadové</a:t>
            </a:r>
            <a:r>
              <a:rPr lang="cs-CZ" sz="2000" dirty="0" smtClean="0"/>
              <a:t> pojezdy, motokros (</a:t>
            </a:r>
            <a:r>
              <a:rPr lang="cs-CZ" sz="2000" dirty="0" err="1" smtClean="0"/>
              <a:t>cross</a:t>
            </a:r>
            <a:r>
              <a:rPr lang="cs-CZ" sz="2000" dirty="0" smtClean="0"/>
              <a:t>-country) </a:t>
            </a: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Uskutečnění:</a:t>
            </a:r>
          </a:p>
          <a:p>
            <a:r>
              <a:rPr lang="cs-CZ" sz="2000" dirty="0" smtClean="0"/>
              <a:t>dobrovolníci</a:t>
            </a:r>
          </a:p>
          <a:p>
            <a:r>
              <a:rPr lang="cs-CZ" sz="2000" dirty="0" smtClean="0"/>
              <a:t>projekty (</a:t>
            </a:r>
            <a:r>
              <a:rPr lang="cs-CZ" sz="2000" dirty="0" err="1" smtClean="0"/>
              <a:t>OPŽP</a:t>
            </a:r>
            <a:r>
              <a:rPr lang="cs-CZ" sz="2000" dirty="0" smtClean="0"/>
              <a:t>, </a:t>
            </a:r>
            <a:r>
              <a:rPr lang="cs-CZ" sz="2000" dirty="0" err="1" smtClean="0"/>
              <a:t>POPFK</a:t>
            </a:r>
            <a:r>
              <a:rPr lang="cs-CZ" sz="2000" dirty="0" smtClean="0"/>
              <a:t>...)</a:t>
            </a:r>
          </a:p>
          <a:p>
            <a:r>
              <a:rPr lang="cs-CZ" sz="2000" dirty="0" smtClean="0"/>
              <a:t>komerce (závody, předváděčky...) </a:t>
            </a:r>
          </a:p>
          <a:p>
            <a:r>
              <a:rPr lang="cs-CZ" sz="2000" dirty="0" smtClean="0"/>
              <a:t>nájem/spolky – princip „něco za něco“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Kdo to </a:t>
            </a:r>
            <a:r>
              <a:rPr lang="cs-CZ" sz="2000" dirty="0" smtClean="0"/>
              <a:t>koordinuje a hlídá</a:t>
            </a:r>
            <a:r>
              <a:rPr lang="cs-CZ" sz="2000" dirty="0" smtClean="0"/>
              <a:t>: správce</a:t>
            </a:r>
          </a:p>
          <a:p>
            <a:pPr>
              <a:buNone/>
            </a:pP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365764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opeksa\Documents\Ondra\projekty a granty\Slovicak\2016\brigada12032016\IMG_73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702" y="3356992"/>
            <a:ext cx="4355132" cy="326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opeksa\Documents\Ondra\projekty a granty\Slovicak\2016\brigada12032016\IMG_73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412" y="116632"/>
            <a:ext cx="4409622" cy="330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peksa\Documents\Ondra\projekty a granty\Slovicak\2016\brigada20022016\petr sistek\IMG_29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8840"/>
            <a:ext cx="4247872" cy="283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399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opeksa\Documents\Ondra\projekty a granty\Slovicak\2016\brigada12032016\IMG_73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92164"/>
            <a:ext cx="4832248" cy="362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184577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1824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3935" y="404664"/>
            <a:ext cx="4348235" cy="288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3810" y="404666"/>
            <a:ext cx="2901154" cy="2880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4963" y="3429322"/>
            <a:ext cx="4320001" cy="288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467" y="3429322"/>
            <a:ext cx="288000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237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Nájem/spolky </a:t>
            </a:r>
            <a:r>
              <a:rPr lang="cs-CZ" dirty="0"/>
              <a:t>– princip „něco za něco“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61048"/>
          </a:xfrm>
          <a:ln>
            <a:solidFill>
              <a:schemeClr val="tx1"/>
            </a:solidFill>
          </a:ln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cs-CZ" b="1" dirty="0"/>
              <a:t>Princip užívání (cíl pronájmu)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Činnost spolků na území </a:t>
            </a:r>
            <a:r>
              <a:rPr lang="cs-CZ" dirty="0" err="1"/>
              <a:t>EVL</a:t>
            </a:r>
            <a:r>
              <a:rPr lang="cs-CZ" dirty="0"/>
              <a:t> Dobřany by měla spojovat příjemné s užitečným, tzn. propojovat sportovní (cyklistické, motoristické) vyžití se zájmy ochrany přírody. Jejím hlavním cílem je blokování sukcese náletových dřevin a vytváření mozaiky stanovišť (holá půda – travní porosty – ostrůvky dřevin). Výsledkem by mělo být udržení, popř. zvyšování biologické rozmanitosti území. Této základní myšlenky by si měli být členové spolků vždy vědomi a podřizovat jí svou činnost.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Povinnosti nájemců: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1) ve spolupráci s městem a správcem stanovit režim „běžného“ (každodenního) provozu a dbát na jeho dodržování</a:t>
            </a:r>
          </a:p>
          <a:p>
            <a:pPr marL="0" indent="0">
              <a:buNone/>
            </a:pPr>
            <a:r>
              <a:rPr lang="cs-CZ" dirty="0"/>
              <a:t>2) veškeré větší akce s dostatečným předstihem hlásit správci, městu a ostatním spolkům v </a:t>
            </a:r>
            <a:r>
              <a:rPr lang="cs-CZ" dirty="0" err="1"/>
              <a:t>EVL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3) udržovat pořádek (tzn. úklid po akcích i úklid průběžný, pokud bude třeba)</a:t>
            </a:r>
          </a:p>
          <a:p>
            <a:pPr marL="0" indent="0">
              <a:buNone/>
            </a:pPr>
            <a:r>
              <a:rPr lang="cs-CZ" dirty="0"/>
              <a:t>4) okamžitě hlásit a řešit ekologické škody (únik provozních kapalin apod.)</a:t>
            </a:r>
          </a:p>
          <a:p>
            <a:pPr marL="0" indent="0">
              <a:buNone/>
            </a:pPr>
            <a:r>
              <a:rPr lang="cs-CZ" dirty="0"/>
              <a:t>5) na základě domluvy se správcem (resp. biology, hajným a myslivci) likvidovat nežádoucí náletové dřeviny v přiděleném území a posléze udržovat vykácené plochy nezarostlé</a:t>
            </a:r>
          </a:p>
          <a:p>
            <a:pPr marL="0" indent="0">
              <a:buNone/>
            </a:pPr>
            <a:r>
              <a:rPr lang="cs-CZ" dirty="0"/>
              <a:t>6) chránit žádoucí biotopy (suchozemské i vodní), popř. vybrané dřeviny (solitérní listnáče v čele s ovocnými stromy) </a:t>
            </a:r>
          </a:p>
          <a:p>
            <a:pPr marL="0" indent="0">
              <a:buNone/>
            </a:pPr>
            <a:r>
              <a:rPr lang="cs-CZ" dirty="0"/>
              <a:t>7) respektovat biologické procesy v průběhu sezóny (dřeviny likvidovat mimo vegetační dobu, respektovat dobu rození mláďat, vývinu živočichů v tůních apod.)</a:t>
            </a:r>
          </a:p>
          <a:p>
            <a:pPr marL="0" indent="0">
              <a:buNone/>
            </a:pPr>
            <a:r>
              <a:rPr lang="cs-CZ" dirty="0"/>
              <a:t>8) větší úpravy terénu konzultovat se správcem</a:t>
            </a:r>
          </a:p>
          <a:p>
            <a:pPr marL="0" indent="0">
              <a:buNone/>
            </a:pPr>
            <a:r>
              <a:rPr lang="cs-CZ" dirty="0"/>
              <a:t>9) budovat tratě a překážky primárně z místních surovin, případný dovoz hlíny či jiného materiálu vždy konzultovat se správcem (hrozí zavlékání nežádoucích rostlin!)</a:t>
            </a:r>
          </a:p>
          <a:p>
            <a:pPr marL="0" indent="0">
              <a:buNone/>
            </a:pPr>
            <a:r>
              <a:rPr lang="cs-CZ" dirty="0"/>
              <a:t>10) spolupracovat s policií a městem v případě zjištění nelegálních pojezdů, navážení odpadu, poškozování majetku atd.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55661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0"/>
            <a:ext cx="4864812" cy="688037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5373216"/>
            <a:ext cx="1688888" cy="78072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3356992"/>
            <a:ext cx="1623480" cy="1167426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6678" y="1628800"/>
            <a:ext cx="643138" cy="656481"/>
          </a:xfrm>
          <a:prstGeom prst="rect">
            <a:avLst/>
          </a:prstGeom>
        </p:spPr>
      </p:pic>
      <p:sp>
        <p:nvSpPr>
          <p:cNvPr id="18" name="Zástupný symbol pro obsah 2"/>
          <p:cNvSpPr txBox="1">
            <a:spLocks/>
          </p:cNvSpPr>
          <p:nvPr/>
        </p:nvSpPr>
        <p:spPr>
          <a:xfrm>
            <a:off x="5292080" y="476672"/>
            <a:ext cx="3672408" cy="61206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 dirty="0" smtClean="0"/>
              <a:t>Spolky</a:t>
            </a:r>
          </a:p>
          <a:p>
            <a:r>
              <a:rPr lang="cs-CZ" sz="2400" smtClean="0"/>
              <a:t>fungují různě…</a:t>
            </a:r>
            <a:endParaRPr lang="cs-CZ" sz="2400" dirty="0" smtClean="0"/>
          </a:p>
          <a:p>
            <a:r>
              <a:rPr lang="cs-CZ" sz="2400" dirty="0" smtClean="0"/>
              <a:t>důvěřuj, ale prověřuj…</a:t>
            </a:r>
          </a:p>
          <a:p>
            <a:r>
              <a:rPr lang="cs-CZ" sz="2400" dirty="0" smtClean="0"/>
              <a:t>co </a:t>
            </a:r>
            <a:r>
              <a:rPr lang="cs-CZ" sz="2400" dirty="0" smtClean="0"/>
              <a:t>všechno hlídat a jak intenzivně</a:t>
            </a:r>
            <a:r>
              <a:rPr lang="cs-CZ" sz="2400" dirty="0" smtClean="0"/>
              <a:t>?</a:t>
            </a:r>
          </a:p>
          <a:p>
            <a:r>
              <a:rPr lang="cs-CZ" sz="2400" dirty="0" smtClean="0"/>
              <a:t>co </a:t>
            </a:r>
            <a:r>
              <a:rPr lang="cs-CZ" sz="2400" dirty="0" smtClean="0"/>
              <a:t>všechno jim </a:t>
            </a:r>
            <a:r>
              <a:rPr lang="cs-CZ" sz="2400" dirty="0" smtClean="0"/>
              <a:t>dovolit? </a:t>
            </a:r>
            <a:r>
              <a:rPr lang="cs-CZ" sz="2400" dirty="0" smtClean="0"/>
              <a:t>(závody + koncert</a:t>
            </a:r>
            <a:r>
              <a:rPr lang="cs-CZ" sz="2400" dirty="0" smtClean="0"/>
              <a:t>?)</a:t>
            </a:r>
          </a:p>
          <a:p>
            <a:pPr>
              <a:buNone/>
            </a:pPr>
            <a:endParaRPr lang="cs-CZ" sz="2400" dirty="0" smtClean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130113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úkoly správce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443446" cy="4525963"/>
          </a:xfrm>
        </p:spPr>
        <p:txBody>
          <a:bodyPr>
            <a:normAutofit/>
          </a:bodyPr>
          <a:lstStyle/>
          <a:p>
            <a:r>
              <a:rPr lang="cs-CZ" sz="2400" dirty="0" smtClean="0"/>
              <a:t>menší „okrašlovací“ projekty </a:t>
            </a:r>
          </a:p>
          <a:p>
            <a:r>
              <a:rPr lang="cs-CZ" sz="2400" dirty="0" smtClean="0"/>
              <a:t>hlídat</a:t>
            </a:r>
            <a:r>
              <a:rPr lang="cs-CZ" sz="2400" dirty="0" smtClean="0"/>
              <a:t>, aby se nepokazilo to, co se udělalo (často boj proti </a:t>
            </a:r>
            <a:r>
              <a:rPr lang="cs-CZ" sz="2400" dirty="0" smtClean="0"/>
              <a:t>vlastním!)</a:t>
            </a:r>
            <a:endParaRPr lang="cs-CZ" sz="2400" dirty="0" smtClean="0"/>
          </a:p>
          <a:p>
            <a:r>
              <a:rPr lang="cs-CZ" sz="2400" dirty="0" smtClean="0"/>
              <a:t>komunikace s lidmi – „každodenní“, </a:t>
            </a:r>
            <a:r>
              <a:rPr lang="cs-CZ" sz="2400" dirty="0" smtClean="0"/>
              <a:t>exkurze…</a:t>
            </a:r>
            <a:endParaRPr lang="cs-CZ" sz="2400" dirty="0" smtClean="0"/>
          </a:p>
          <a:p>
            <a:r>
              <a:rPr lang="cs-CZ" sz="2400" dirty="0" smtClean="0"/>
              <a:t>publicita… </a:t>
            </a:r>
            <a:r>
              <a:rPr lang="cs-CZ" sz="2400" dirty="0"/>
              <a:t>to mi moc </a:t>
            </a:r>
            <a:r>
              <a:rPr lang="cs-CZ" sz="2400" dirty="0" smtClean="0"/>
              <a:t>nejde </a:t>
            </a:r>
            <a:endParaRPr lang="cs-CZ" sz="2400" dirty="0"/>
          </a:p>
        </p:txBody>
      </p:sp>
      <p:pic>
        <p:nvPicPr>
          <p:cNvPr id="4" name="Picture 3" descr="C:\Users\opeksa\Documents\Ondra\projekty a granty\Slovicak\2016\01-04092016BVP\IMG_51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33056"/>
            <a:ext cx="4212654" cy="279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tresne_IMG_28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8032" y="3933056"/>
            <a:ext cx="4139952" cy="275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062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opeksa\Documents\Ondra\projekty a granty\Slovicak\2016\Milovice08042016\IMG_76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6024"/>
            <a:ext cx="7740352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39552" y="6237312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Pohled do budoucnosti Šlovického vrchu ...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93739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53752"/>
            <a:ext cx="6804248" cy="68042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ál 2"/>
          <p:cNvSpPr/>
          <p:nvPr/>
        </p:nvSpPr>
        <p:spPr>
          <a:xfrm>
            <a:off x="3995936" y="5589240"/>
            <a:ext cx="432048" cy="50405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61318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537" y="260648"/>
            <a:ext cx="9144000" cy="6271029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>
          <a:xfrm>
            <a:off x="5220072" y="260648"/>
            <a:ext cx="2808312" cy="302433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5555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512" y="116632"/>
            <a:ext cx="8856984" cy="6624736"/>
          </a:xfrm>
          <a:noFill/>
        </p:spPr>
        <p:txBody>
          <a:bodyPr>
            <a:noAutofit/>
          </a:bodyPr>
          <a:lstStyle/>
          <a:p>
            <a:r>
              <a:rPr lang="cs-CZ" sz="2400" dirty="0" smtClean="0"/>
              <a:t>Celková </a:t>
            </a:r>
            <a:r>
              <a:rPr lang="cs-CZ" sz="2400" dirty="0"/>
              <a:t>výměra </a:t>
            </a:r>
          </a:p>
          <a:p>
            <a:pPr marL="342900" indent="-342900">
              <a:buFont typeface="Calibri" panose="020F0502020204030204" pitchFamily="34" charset="0"/>
              <a:buChar char="…"/>
            </a:pPr>
            <a:r>
              <a:rPr lang="cs-CZ" sz="2400" dirty="0" smtClean="0"/>
              <a:t>původního </a:t>
            </a:r>
            <a:r>
              <a:rPr lang="cs-CZ" sz="2400" dirty="0"/>
              <a:t>vojenského </a:t>
            </a:r>
            <a:r>
              <a:rPr lang="cs-CZ" sz="2400" dirty="0" smtClean="0"/>
              <a:t>cvičiště: </a:t>
            </a:r>
            <a:r>
              <a:rPr lang="cs-CZ" sz="2400" dirty="0"/>
              <a:t>cca 60 ha</a:t>
            </a:r>
          </a:p>
          <a:p>
            <a:pPr marL="342900" indent="-342900">
              <a:buFont typeface="Calibri" panose="020F0502020204030204" pitchFamily="34" charset="0"/>
              <a:buChar char="…"/>
            </a:pPr>
            <a:r>
              <a:rPr lang="cs-CZ" sz="2400" dirty="0" err="1" smtClean="0"/>
              <a:t>EVL</a:t>
            </a:r>
            <a:r>
              <a:rPr lang="cs-CZ" sz="2400" dirty="0"/>
              <a:t>:</a:t>
            </a:r>
            <a:r>
              <a:rPr lang="cs-CZ" sz="2400" dirty="0" smtClean="0"/>
              <a:t> </a:t>
            </a:r>
            <a:r>
              <a:rPr lang="cs-CZ" sz="2400" dirty="0"/>
              <a:t>29 ha</a:t>
            </a:r>
          </a:p>
          <a:p>
            <a:pPr marL="342900" indent="-342900">
              <a:buFont typeface="Calibri" panose="020F0502020204030204" pitchFamily="34" charset="0"/>
              <a:buChar char="…"/>
            </a:pPr>
            <a:r>
              <a:rPr lang="cs-CZ" sz="2400" dirty="0" smtClean="0"/>
              <a:t>navrhované </a:t>
            </a:r>
            <a:r>
              <a:rPr lang="cs-CZ" sz="2400" dirty="0"/>
              <a:t>přírodní </a:t>
            </a:r>
            <a:r>
              <a:rPr lang="cs-CZ" sz="2400" dirty="0" smtClean="0"/>
              <a:t>památky: </a:t>
            </a:r>
            <a:r>
              <a:rPr lang="cs-CZ" sz="2400" dirty="0"/>
              <a:t>50 ha</a:t>
            </a:r>
          </a:p>
          <a:p>
            <a:endParaRPr lang="cs-CZ" sz="2400" dirty="0" smtClean="0"/>
          </a:p>
          <a:p>
            <a:r>
              <a:rPr lang="cs-CZ" sz="2400" dirty="0" smtClean="0"/>
              <a:t>Díky vojenským aktivitám (do roku 1990) a následnému zarůstání  bržděnému jen občasnými </a:t>
            </a:r>
            <a:r>
              <a:rPr lang="cs-CZ" sz="2400" dirty="0" err="1" smtClean="0"/>
              <a:t>offroadovými</a:t>
            </a:r>
            <a:r>
              <a:rPr lang="cs-CZ" sz="2400" dirty="0" smtClean="0"/>
              <a:t> pojezdy (do 2014) se vytvořila mozaika stanovišť v různé </a:t>
            </a:r>
            <a:r>
              <a:rPr lang="cs-CZ" sz="2400" dirty="0" err="1" smtClean="0"/>
              <a:t>sukcesní</a:t>
            </a:r>
            <a:r>
              <a:rPr lang="cs-CZ" sz="2400" dirty="0" smtClean="0"/>
              <a:t> fázi: </a:t>
            </a:r>
          </a:p>
          <a:p>
            <a:r>
              <a:rPr lang="cs-CZ" sz="2400" i="1" dirty="0" smtClean="0"/>
              <a:t>holá půda – 2 % plochy</a:t>
            </a:r>
          </a:p>
          <a:p>
            <a:r>
              <a:rPr lang="cs-CZ" sz="2400" i="1" dirty="0" smtClean="0"/>
              <a:t>trávníky – 9 %</a:t>
            </a:r>
          </a:p>
          <a:p>
            <a:r>
              <a:rPr lang="cs-CZ" sz="2400" i="1" dirty="0" smtClean="0"/>
              <a:t>rozptýlené křoviny – 47 %</a:t>
            </a:r>
          </a:p>
          <a:p>
            <a:r>
              <a:rPr lang="cs-CZ" sz="2400" i="1" dirty="0" smtClean="0"/>
              <a:t>zapojené křoviny – 42 %</a:t>
            </a:r>
            <a:r>
              <a:rPr lang="cs-CZ" sz="2400" dirty="0" smtClean="0"/>
              <a:t>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207663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4" r="3084"/>
          <a:stretch>
            <a:fillRect/>
          </a:stretch>
        </p:blipFill>
        <p:spPr>
          <a:xfrm>
            <a:off x="179512" y="116632"/>
            <a:ext cx="8832981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567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opeksa\Documents\Ondra\projekty a granty\Slovicak\2016\27052016 botanicky pruzkum\IMG_4944_lesostep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964995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6632"/>
            <a:ext cx="8229600" cy="792088"/>
          </a:xfrm>
        </p:spPr>
        <p:txBody>
          <a:bodyPr>
            <a:normAutofit lnSpcReduction="10000"/>
          </a:bodyPr>
          <a:lstStyle/>
          <a:p>
            <a:r>
              <a:rPr lang="cs-CZ" sz="2400" dirty="0" smtClean="0"/>
              <a:t>rozmanitost </a:t>
            </a:r>
            <a:r>
              <a:rPr lang="cs-CZ" sz="2400" dirty="0" smtClean="0"/>
              <a:t>biotopů podmiňují tři základní faktory – hloubka půdy, vlhkost a intenzita narušování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55827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peksa\Documents\Ondra\projekty a granty\Slovicak\2015\Šlovičák05062015\hrachor_travolisty_IMG_1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36" y="274899"/>
            <a:ext cx="3600000" cy="2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05804" y="2674899"/>
            <a:ext cx="359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hrachor </a:t>
            </a:r>
            <a:r>
              <a:rPr lang="cs-CZ" b="1" dirty="0" err="1" smtClean="0"/>
              <a:t>trávolistý</a:t>
            </a:r>
            <a:r>
              <a:rPr lang="cs-CZ" b="1" dirty="0" smtClean="0"/>
              <a:t> </a:t>
            </a:r>
            <a:r>
              <a:rPr lang="cs-CZ" i="1" dirty="0" smtClean="0"/>
              <a:t>(</a:t>
            </a:r>
            <a:r>
              <a:rPr lang="cs-CZ" i="1" dirty="0" err="1" smtClean="0"/>
              <a:t>Lathyrus</a:t>
            </a:r>
            <a:r>
              <a:rPr lang="cs-CZ" i="1" dirty="0" smtClean="0"/>
              <a:t> </a:t>
            </a:r>
            <a:r>
              <a:rPr lang="cs-CZ" i="1" dirty="0" err="1" smtClean="0"/>
              <a:t>nissolia</a:t>
            </a:r>
            <a:r>
              <a:rPr lang="cs-CZ" i="1" dirty="0" smtClean="0"/>
              <a:t>) </a:t>
            </a:r>
            <a:endParaRPr lang="cs-CZ" i="1" dirty="0"/>
          </a:p>
        </p:txBody>
      </p:sp>
      <p:pic>
        <p:nvPicPr>
          <p:cNvPr id="6" name="Picture 2" descr="C:\Users\opeksa\Documents\Ondra\projekty a granty\Slovicak\2016\27052016 botanicky pruzkum\IMG_4664_uzovka_hlad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36" y="3837012"/>
            <a:ext cx="36000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63591" y="6237312"/>
            <a:ext cx="3600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užovka hladká </a:t>
            </a:r>
            <a:r>
              <a:rPr lang="cs-CZ" dirty="0" smtClean="0"/>
              <a:t>(</a:t>
            </a:r>
            <a:r>
              <a:rPr lang="cs-CZ" i="1" dirty="0" err="1" smtClean="0"/>
              <a:t>Coronella</a:t>
            </a:r>
            <a:r>
              <a:rPr lang="cs-CZ" i="1" dirty="0" smtClean="0"/>
              <a:t> </a:t>
            </a:r>
            <a:r>
              <a:rPr lang="cs-CZ" i="1" dirty="0" err="1" smtClean="0"/>
              <a:t>austriaca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8" name="Picture 2" descr="C:\Users\opeksa\Documents\Ondra\projekty a granty\Slovicak\2016\15082016s Jirkou\IMG_64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7515" y="3837312"/>
            <a:ext cx="3600000" cy="2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5030556" y="6237312"/>
            <a:ext cx="3879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bělolist žlutavý </a:t>
            </a:r>
            <a:r>
              <a:rPr lang="cs-CZ" dirty="0" smtClean="0"/>
              <a:t>(</a:t>
            </a:r>
            <a:r>
              <a:rPr lang="cs-CZ" i="1" dirty="0" err="1" smtClean="0"/>
              <a:t>Filago</a:t>
            </a:r>
            <a:r>
              <a:rPr lang="cs-CZ" i="1" dirty="0" smtClean="0"/>
              <a:t> </a:t>
            </a:r>
            <a:r>
              <a:rPr lang="cs-CZ" i="1" dirty="0" err="1" smtClean="0"/>
              <a:t>lutescens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12" name="Picture 2" descr="C:\Users\opeksa\Documents\Ondra\projekty a granty\Slovicak\2015\Šlovičák05062015\Modrasek jehlicovy_Polyommatus icarus_IMG_16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456" y="260648"/>
            <a:ext cx="3600000" cy="2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5076056" y="2674899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Modrásek jehlicový</a:t>
            </a:r>
            <a:r>
              <a:rPr lang="cs-CZ" dirty="0" smtClean="0"/>
              <a:t> (</a:t>
            </a:r>
            <a:r>
              <a:rPr lang="cs-CZ" i="1" dirty="0" err="1" smtClean="0"/>
              <a:t>Polyommatus</a:t>
            </a:r>
            <a:endParaRPr lang="cs-CZ" i="1" dirty="0" smtClean="0"/>
          </a:p>
          <a:p>
            <a:r>
              <a:rPr lang="cs-CZ" i="1" dirty="0" err="1" smtClean="0"/>
              <a:t>icarus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57135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80288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564904"/>
            <a:ext cx="2763370" cy="416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55576" y="5589240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/>
              <a:t> vodní </a:t>
            </a:r>
            <a:r>
              <a:rPr lang="cs-CZ" sz="2400" dirty="0" smtClean="0"/>
              <a:t>biotopy představují především periodicky vysychající louže a </a:t>
            </a:r>
            <a:r>
              <a:rPr lang="cs-CZ" sz="2400" dirty="0" smtClean="0"/>
              <a:t>tůně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177776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248519" y="2564904"/>
            <a:ext cx="3282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kuňka žlutobřichá</a:t>
            </a:r>
            <a:r>
              <a:rPr lang="cs-CZ" dirty="0" smtClean="0"/>
              <a:t> (</a:t>
            </a:r>
            <a:r>
              <a:rPr lang="cs-CZ" i="1" dirty="0" err="1" smtClean="0"/>
              <a:t>Bombina</a:t>
            </a:r>
            <a:r>
              <a:rPr lang="cs-CZ" i="1" dirty="0" smtClean="0"/>
              <a:t> </a:t>
            </a:r>
            <a:r>
              <a:rPr lang="cs-CZ" i="1" dirty="0" err="1" smtClean="0"/>
              <a:t>variegata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920" y="188640"/>
            <a:ext cx="3600000" cy="2400000"/>
          </a:xfrm>
          <a:prstGeom prst="rect">
            <a:avLst/>
          </a:prstGeom>
        </p:spPr>
      </p:pic>
      <p:pic>
        <p:nvPicPr>
          <p:cNvPr id="9" name="Picture 2" descr="C:\Users\opeksa\Documents\Ondra\projekty a granty\Slovicak\2016\15062016botanicky pruzkum\IMG_5456_listonoh_ore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8640"/>
            <a:ext cx="36000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427984" y="2703403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listonoh letní </a:t>
            </a:r>
            <a:r>
              <a:rPr lang="cs-CZ" dirty="0" smtClean="0"/>
              <a:t>(</a:t>
            </a:r>
            <a:r>
              <a:rPr lang="en-US" i="1" dirty="0" err="1" smtClean="0"/>
              <a:t>Triops</a:t>
            </a:r>
            <a:r>
              <a:rPr lang="en-US" i="1" dirty="0" smtClean="0"/>
              <a:t> </a:t>
            </a:r>
            <a:r>
              <a:rPr lang="en-US" i="1" dirty="0" err="1" smtClean="0"/>
              <a:t>cancriformis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11" name="Picture 2" descr="C:\Users\opeksa\Documents\Ondra\projekty a granty\Slovicak\2016\15062016botanicky pruzkum\IMG_5048_Catabrosa_ore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290" y="3429000"/>
            <a:ext cx="36000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251520" y="594928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odemka</a:t>
            </a:r>
            <a:r>
              <a:rPr lang="cs-CZ" b="1" dirty="0" smtClean="0"/>
              <a:t> </a:t>
            </a:r>
            <a:r>
              <a:rPr lang="cs-CZ" b="1" dirty="0" smtClean="0"/>
              <a:t>vodní </a:t>
            </a:r>
            <a:r>
              <a:rPr lang="cs-CZ" dirty="0" smtClean="0"/>
              <a:t>(</a:t>
            </a:r>
            <a:r>
              <a:rPr lang="cs-CZ" i="1" dirty="0" err="1" smtClean="0"/>
              <a:t>Catabrosa</a:t>
            </a:r>
            <a:r>
              <a:rPr lang="cs-CZ" i="1" dirty="0" smtClean="0"/>
              <a:t> </a:t>
            </a:r>
            <a:r>
              <a:rPr lang="cs-CZ" i="1" dirty="0" err="1" smtClean="0"/>
              <a:t>aquatica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73179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323</Words>
  <Application>Microsoft Office PowerPoint</Application>
  <PresentationFormat>Předvádění na obrazovce (4:3)</PresentationFormat>
  <Paragraphs>69</Paragraphs>
  <Slides>19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Motiv systému Office</vt:lpstr>
      <vt:lpstr>Šlovický vrch u Dobřan - pohled správce (přírodovědce)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Hlavní cíle</vt:lpstr>
      <vt:lpstr>Snímek 11</vt:lpstr>
      <vt:lpstr>Snímek 12</vt:lpstr>
      <vt:lpstr>Snímek 13</vt:lpstr>
      <vt:lpstr>Snímek 14</vt:lpstr>
      <vt:lpstr>Snímek 15</vt:lpstr>
      <vt:lpstr>Nájem/spolky – princip „něco za něco“</vt:lpstr>
      <vt:lpstr>Snímek 17</vt:lpstr>
      <vt:lpstr>Další úkoly správce</vt:lpstr>
      <vt:lpstr>Snímek 19</vt:lpstr>
    </vt:vector>
  </TitlesOfParts>
  <Company>Západočeské muzeum v Plzni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Peksa  Ondřej</dc:creator>
  <cp:lastModifiedBy>Ondřej Peksa</cp:lastModifiedBy>
  <cp:revision>51</cp:revision>
  <dcterms:created xsi:type="dcterms:W3CDTF">2017-05-17T06:36:03Z</dcterms:created>
  <dcterms:modified xsi:type="dcterms:W3CDTF">2017-11-29T22:16:57Z</dcterms:modified>
</cp:coreProperties>
</file>