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61" r:id="rId5"/>
    <p:sldId id="259" r:id="rId6"/>
    <p:sldId id="260" r:id="rId7"/>
    <p:sldId id="262" r:id="rId8"/>
    <p:sldId id="268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2" r:id="rId17"/>
    <p:sldId id="273" r:id="rId18"/>
    <p:sldId id="274" r:id="rId19"/>
    <p:sldId id="276" r:id="rId20"/>
    <p:sldId id="275" r:id="rId21"/>
    <p:sldId id="277" r:id="rId22"/>
    <p:sldId id="278" r:id="rId23"/>
    <p:sldId id="279" r:id="rId24"/>
    <p:sldId id="271" r:id="rId25"/>
    <p:sldId id="280" r:id="rId2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271D"/>
    <a:srgbClr val="9191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593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2959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56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34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8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0431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84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46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1884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23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347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7CCF5-622D-4B12-BA32-33675753556C}" type="datetimeFigureOut">
              <a:rPr lang="cs-CZ" smtClean="0"/>
              <a:t>28.06.2022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5AD01-DFA7-42B2-9C81-551D9D723E5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87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611560" y="1268760"/>
            <a:ext cx="77724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>
              <a:spcBef>
                <a:spcPct val="0"/>
              </a:spcBef>
              <a:buNone/>
              <a:defRPr sz="3200">
                <a:solidFill>
                  <a:srgbClr val="37271D"/>
                </a:solidFill>
                <a:latin typeface="Minion Pro" pitchFamily="18" charset="0"/>
                <a:ea typeface="+mj-ea"/>
                <a:cs typeface="+mj-cs"/>
              </a:defRPr>
            </a:lvl1pPr>
          </a:lstStyle>
          <a:p>
            <a:r>
              <a:rPr lang="cs-CZ" sz="3100" dirty="0"/>
              <a:t>Obnova a nastavení dlouhodobé péče o vybrané opuštěné vojenské prostory v České republice – </a:t>
            </a:r>
            <a:r>
              <a:rPr lang="cs-CZ" dirty="0" err="1" smtClean="0"/>
              <a:t>Military</a:t>
            </a:r>
            <a:r>
              <a:rPr lang="cs-CZ" dirty="0" smtClean="0"/>
              <a:t> </a:t>
            </a:r>
            <a:r>
              <a:rPr lang="cs-CZ" dirty="0"/>
              <a:t>LIFE for </a:t>
            </a:r>
            <a:r>
              <a:rPr lang="cs-CZ" dirty="0" err="1"/>
              <a:t>Nature</a:t>
            </a:r>
            <a:endParaRPr lang="cs-CZ" dirty="0"/>
          </a:p>
          <a:p>
            <a:endParaRPr lang="cs-CZ" dirty="0"/>
          </a:p>
          <a:p>
            <a:r>
              <a:rPr lang="cs-CZ" dirty="0"/>
              <a:t>Závěrečná tisková </a:t>
            </a:r>
            <a:r>
              <a:rPr lang="cs-CZ" dirty="0" smtClean="0"/>
              <a:t>konference, MŽP, 29.3.2022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727" y="3188357"/>
            <a:ext cx="2691503" cy="17943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3" y="3188357"/>
            <a:ext cx="2737229" cy="18248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85" y="3188357"/>
            <a:ext cx="2516445" cy="179433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5536" y="5373216"/>
            <a:ext cx="121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Beleco</a:t>
            </a:r>
            <a:r>
              <a:rPr lang="cs-CZ" dirty="0" smtClean="0"/>
              <a:t>, </a:t>
            </a:r>
            <a:r>
              <a:rPr lang="cs-CZ" dirty="0" err="1" smtClean="0"/>
              <a:t>z.s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15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611560" y="1196752"/>
            <a:ext cx="7772400" cy="108012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smtClean="0">
                <a:solidFill>
                  <a:srgbClr val="37271D"/>
                </a:solidFill>
                <a:latin typeface="Minion Pro" pitchFamily="18" charset="0"/>
              </a:rPr>
              <a:t>Mašovická střelnice a </a:t>
            </a:r>
            <a:r>
              <a:rPr lang="cs-CZ" sz="3200" dirty="0" err="1" smtClean="0">
                <a:solidFill>
                  <a:srgbClr val="37271D"/>
                </a:solidFill>
                <a:latin typeface="Minion Pro" pitchFamily="18" charset="0"/>
              </a:rPr>
              <a:t>Havranické</a:t>
            </a:r>
            <a:r>
              <a:rPr lang="cs-CZ" sz="3200" dirty="0" smtClean="0">
                <a:solidFill>
                  <a:srgbClr val="37271D"/>
                </a:solidFill>
                <a:latin typeface="Minion Pro" pitchFamily="18" charset="0"/>
              </a:rPr>
              <a:t> vřesoviště</a:t>
            </a:r>
            <a:endParaRPr lang="cs-CZ" sz="32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3" name="Podnadpis 4"/>
          <p:cNvSpPr txBox="1">
            <a:spLocks/>
          </p:cNvSpPr>
          <p:nvPr/>
        </p:nvSpPr>
        <p:spPr>
          <a:xfrm>
            <a:off x="467544" y="2492896"/>
            <a:ext cx="3816424" cy="266429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cs-CZ" sz="1700" dirty="0" err="1" smtClean="0">
                <a:latin typeface="Source Sans Pro" pitchFamily="34" charset="0"/>
                <a:ea typeface="Source Sans Pro" pitchFamily="34" charset="0"/>
              </a:rPr>
              <a:t>Rzloha</a:t>
            </a:r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: 28,5 ha + 35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Součást národního parku Podyjí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Příprava pastevního zázemí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Hlavní management: velcí býložravci (</a:t>
            </a:r>
            <a:r>
              <a:rPr lang="cs-CZ" sz="1700" dirty="0" err="1" smtClean="0">
                <a:latin typeface="Source Sans Pro" pitchFamily="34" charset="0"/>
                <a:ea typeface="Source Sans Pro" pitchFamily="34" charset="0"/>
              </a:rPr>
              <a:t>exmoorský</a:t>
            </a:r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 pony)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Nová atrakce pro návštěvníky</a:t>
            </a:r>
          </a:p>
          <a:p>
            <a:endParaRPr lang="cs-CZ" sz="1700" dirty="0">
              <a:latin typeface="Source Sans Pro" pitchFamily="34" charset="0"/>
              <a:ea typeface="Source Sans Pro" pitchFamily="34" charset="0"/>
            </a:endParaRPr>
          </a:p>
        </p:txBody>
      </p:sp>
      <p:pic>
        <p:nvPicPr>
          <p:cNvPr id="4" name="Obrázek 3" descr="Obsah obrázku tráva, exteriér, obloha, pole&#10;&#10;Popis byl vytvořen automaticky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924944"/>
            <a:ext cx="4649888" cy="3140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99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284984"/>
            <a:ext cx="5850432" cy="267540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0"/>
            <a:ext cx="4788532" cy="3192355"/>
          </a:xfrm>
          <a:prstGeom prst="rect">
            <a:avLst/>
          </a:prstGeom>
        </p:spPr>
      </p:pic>
      <p:pic>
        <p:nvPicPr>
          <p:cNvPr id="4" name="Obrázek 3" descr="Obsah obrázku tráva, exteriér, rostlina, květina&#10;&#10;Popis byl vytvořen automatick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00440" cy="2698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rostlina, květina, exteriér, tráva&#10;&#10;Popis byl vytvořen automatick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61551"/>
            <a:ext cx="2664336" cy="1998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93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552851" y="1268760"/>
            <a:ext cx="7772400" cy="100811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smtClean="0">
                <a:solidFill>
                  <a:srgbClr val="37271D"/>
                </a:solidFill>
                <a:latin typeface="Minion Pro" pitchFamily="18" charset="0"/>
              </a:rPr>
              <a:t>Načeratický kopec u Znojma</a:t>
            </a:r>
            <a:endParaRPr lang="cs-CZ" sz="36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3" name="Podnadpis 4"/>
          <p:cNvSpPr txBox="1">
            <a:spLocks/>
          </p:cNvSpPr>
          <p:nvPr/>
        </p:nvSpPr>
        <p:spPr>
          <a:xfrm>
            <a:off x="179513" y="2492896"/>
            <a:ext cx="3744416" cy="283197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Rozloha: 131 ha, obnova cca 48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Vyřezávání křovin 36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Likvidace akátů 12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Obnovní pastva ovcí a koz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Příležitostné pojezdy vojenskou technikou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Hlavní management: „</a:t>
            </a:r>
            <a:r>
              <a:rPr lang="cs-CZ" sz="1700" dirty="0" err="1" smtClean="0">
                <a:latin typeface="Source Sans Pro" pitchFamily="34" charset="0"/>
                <a:ea typeface="Source Sans Pro" pitchFamily="34" charset="0"/>
              </a:rPr>
              <a:t>pochozí</a:t>
            </a:r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“ pastva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Prostor pro motokros</a:t>
            </a:r>
            <a:endParaRPr lang="cs-CZ" sz="1700" dirty="0">
              <a:latin typeface="Source Sans Pro" pitchFamily="34" charset="0"/>
              <a:ea typeface="Source Sans Pro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0331" y="2492896"/>
            <a:ext cx="5413669" cy="36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89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ráva, ovce, strom, exteriér&#10;&#10;Popis byl vytvořen automaticky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39412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32" y="332656"/>
            <a:ext cx="389122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736921"/>
            <a:ext cx="2610035" cy="20210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127115" y="5805264"/>
            <a:ext cx="2029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Přástevník svízelový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38159" y="2972207"/>
            <a:ext cx="201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Koniklec velkokvětý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52" y="3399681"/>
            <a:ext cx="4606980" cy="2590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313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03" y="1071921"/>
            <a:ext cx="3672408" cy="2428251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043097"/>
            <a:ext cx="2812733" cy="2167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7208"/>
            <a:ext cx="3696391" cy="2461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717032"/>
            <a:ext cx="2852388" cy="213954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292080" y="3210892"/>
            <a:ext cx="179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Otočník evropský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64088" y="5856573"/>
            <a:ext cx="293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Rýhonosec</a:t>
            </a:r>
            <a:r>
              <a:rPr lang="cs-CZ" dirty="0" smtClean="0"/>
              <a:t> </a:t>
            </a:r>
            <a:r>
              <a:rPr lang="cs-CZ" dirty="0" err="1" smtClean="0"/>
              <a:t>Pachycerus</a:t>
            </a:r>
            <a:r>
              <a:rPr lang="cs-CZ" dirty="0" smtClean="0"/>
              <a:t> </a:t>
            </a:r>
            <a:r>
              <a:rPr lang="cs-CZ" dirty="0" err="1" smtClean="0"/>
              <a:t>segnis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42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611560" y="1268760"/>
            <a:ext cx="3794720" cy="8882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smtClean="0">
                <a:solidFill>
                  <a:srgbClr val="37271D"/>
                </a:solidFill>
                <a:latin typeface="Minion Pro" pitchFamily="18" charset="0"/>
              </a:rPr>
              <a:t>Pánov u Hodonína</a:t>
            </a:r>
            <a:endParaRPr lang="cs-CZ" sz="36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3" name="Podnadpis 4"/>
          <p:cNvSpPr txBox="1">
            <a:spLocks/>
          </p:cNvSpPr>
          <p:nvPr/>
        </p:nvSpPr>
        <p:spPr>
          <a:xfrm>
            <a:off x="251520" y="2060848"/>
            <a:ext cx="3794720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Rozloha: 87 ha, obnova </a:t>
            </a:r>
            <a:r>
              <a:rPr lang="en-GB" sz="1700" dirty="0" smtClean="0">
                <a:latin typeface="Source Sans Pro" pitchFamily="34" charset="0"/>
                <a:ea typeface="Source Sans Pro" pitchFamily="34" charset="0"/>
              </a:rPr>
              <a:t>&gt; </a:t>
            </a:r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55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Vytrhávání pařezů po vykácených náletech: 30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Odstranění vrchní vrstvy půdy: 31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Likvidace akátů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Pojezdy pásovou technikou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Hlavní management: vojenská technika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Prostor pro další volnočasové aktivity</a:t>
            </a:r>
            <a:endParaRPr lang="cs-CZ" sz="1700" dirty="0">
              <a:latin typeface="Source Sans Pro" pitchFamily="34" charset="0"/>
              <a:ea typeface="Source Sans Pro" pitchFamily="34" charset="0"/>
            </a:endParaRPr>
          </a:p>
        </p:txBody>
      </p:sp>
      <p:pic>
        <p:nvPicPr>
          <p:cNvPr id="1026" name="Picture 2" descr="alternativní popis obrázku chyb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07" y="2564904"/>
            <a:ext cx="497049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7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95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332194"/>
            <a:ext cx="3380198" cy="465313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1340767"/>
            <a:ext cx="2232248" cy="463599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932040" y="155679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2016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971600" y="160619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1953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4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DSC0242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2" y="1196752"/>
            <a:ext cx="3564396" cy="2376264"/>
          </a:xfrm>
          <a:prstGeom prst="rect">
            <a:avLst/>
          </a:prstGeom>
        </p:spPr>
      </p:pic>
      <p:pic>
        <p:nvPicPr>
          <p:cNvPr id="3" name="Obrázek 2" descr="DSC0065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1123972"/>
            <a:ext cx="3672408" cy="2448272"/>
          </a:xfrm>
          <a:prstGeom prst="rect">
            <a:avLst/>
          </a:prstGeom>
        </p:spPr>
      </p:pic>
      <p:pic>
        <p:nvPicPr>
          <p:cNvPr id="4" name="Obrázek 3" descr="DSC0071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534" y="3705032"/>
            <a:ext cx="3546394" cy="23642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45025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0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168938"/>
            <a:ext cx="3384376" cy="481470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1168937"/>
            <a:ext cx="2448272" cy="47581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1920" y="1168938"/>
            <a:ext cx="2304256" cy="478554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024934" y="126876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2016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60232" y="128613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2021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5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c/c1/%C5%9Eivanxap%C3%AEnok.jpg/1280px-%C5%9Eivanxap%C3%AEno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22649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334226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Lelek lesní</a:t>
            </a:r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4567"/>
            <a:ext cx="4464576" cy="2952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3870340"/>
            <a:ext cx="3312408" cy="2208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1961277" y="3501008"/>
            <a:ext cx="167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Kobylka písečná</a:t>
            </a:r>
            <a:endParaRPr lang="cs-CZ" dirty="0"/>
          </a:p>
        </p:txBody>
      </p:sp>
      <p:pic>
        <p:nvPicPr>
          <p:cNvPr id="7" name="Picture 4" descr="File:Polycnemum arvense sl1.jpg - Wikimedia Common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864366"/>
            <a:ext cx="2952329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355976" y="3501008"/>
            <a:ext cx="266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Chruplavník</a:t>
            </a:r>
            <a:r>
              <a:rPr lang="cs-CZ" dirty="0" smtClean="0"/>
              <a:t> rolní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27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vojencaky_mapa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11560" y="908720"/>
            <a:ext cx="8161428" cy="52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980728"/>
            <a:ext cx="7344816" cy="489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země, exteriér, žába, kousek&#10;&#10;Popis byl vytvořen automatic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077072"/>
            <a:ext cx="2860549" cy="1907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772816"/>
            <a:ext cx="5400000" cy="3600000"/>
          </a:xfrm>
          <a:prstGeom prst="rect">
            <a:avLst/>
          </a:prstGeom>
        </p:spPr>
      </p:pic>
      <p:pic>
        <p:nvPicPr>
          <p:cNvPr id="2050" name="Picture 2" descr="Utricularia vulgaris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8640"/>
            <a:ext cx="2520280" cy="37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3707904" y="1295472"/>
            <a:ext cx="266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Bublinatka obecná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283702" y="5661248"/>
            <a:ext cx="2664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Rosnička zelená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266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395536" y="1409719"/>
            <a:ext cx="4032448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smtClean="0">
                <a:solidFill>
                  <a:srgbClr val="37271D"/>
                </a:solidFill>
                <a:latin typeface="Minion Pro" pitchFamily="18" charset="0"/>
              </a:rPr>
              <a:t>Akce pro veřejnost a šíření výsledků</a:t>
            </a:r>
            <a:endParaRPr lang="cs-CZ" sz="32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95536" y="2993895"/>
            <a:ext cx="298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Konference: Brno, 2.-3.9.2021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1" y="3356993"/>
            <a:ext cx="4052211" cy="27014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404664"/>
            <a:ext cx="4071621" cy="27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9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3"/>
          <p:cNvSpPr txBox="1">
            <a:spLocks/>
          </p:cNvSpPr>
          <p:nvPr/>
        </p:nvSpPr>
        <p:spPr>
          <a:xfrm>
            <a:off x="395536" y="1409719"/>
            <a:ext cx="4032448" cy="158417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dirty="0" smtClean="0">
                <a:solidFill>
                  <a:srgbClr val="37271D"/>
                </a:solidFill>
                <a:latin typeface="Minion Pro" pitchFamily="18" charset="0"/>
              </a:rPr>
              <a:t>Akce pro veřejnost a šíření výsledků</a:t>
            </a:r>
            <a:endParaRPr lang="cs-CZ" sz="32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8295" y="2753215"/>
            <a:ext cx="4315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Dny otevřených stepí na</a:t>
            </a:r>
            <a:r>
              <a:rPr lang="cs-CZ" dirty="0" smtClean="0"/>
              <a:t> </a:t>
            </a:r>
            <a:r>
              <a:rPr lang="cs-CZ" dirty="0" err="1"/>
              <a:t>Načeratickém</a:t>
            </a:r>
            <a:r>
              <a:rPr lang="cs-CZ" dirty="0"/>
              <a:t> </a:t>
            </a:r>
            <a:r>
              <a:rPr lang="cs-CZ" dirty="0" smtClean="0"/>
              <a:t>kopci</a:t>
            </a:r>
          </a:p>
          <a:p>
            <a:r>
              <a:rPr lang="cs-CZ" dirty="0" smtClean="0"/>
              <a:t> </a:t>
            </a:r>
            <a:r>
              <a:rPr lang="cs-CZ" dirty="0"/>
              <a:t>6 akcí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1063" y="3598731"/>
            <a:ext cx="3776566" cy="25281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76672"/>
            <a:ext cx="3776568" cy="2796195"/>
          </a:xfrm>
          <a:prstGeom prst="rect">
            <a:avLst/>
          </a:prstGeom>
        </p:spPr>
      </p:pic>
      <p:pic>
        <p:nvPicPr>
          <p:cNvPr id="8" name="Obrázek 7" descr="Obsah obrázku tráva, exteriér, muž, osoba&#10;&#10;Popis byl vytvořen automatick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47" y="3620532"/>
            <a:ext cx="3712036" cy="2484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918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trom, tráva, exteriér, pole&#10;&#10;Popis byl vytvořen automaticky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2976"/>
            <a:ext cx="4176504" cy="278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exteriér, tráva, obloha, osoba&#10;&#10;Popis byl vytvořen automatic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12976"/>
            <a:ext cx="4177886" cy="278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strom, exteriér, tráva, pole&#10;&#10;Popis byl vytvořen automaticky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302" y="260648"/>
            <a:ext cx="4176687" cy="2783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327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519770" y="1029377"/>
            <a:ext cx="4099992" cy="720080"/>
          </a:xfrm>
        </p:spPr>
        <p:txBody>
          <a:bodyPr>
            <a:normAutofit/>
          </a:bodyPr>
          <a:lstStyle/>
          <a:p>
            <a:r>
              <a:rPr lang="cs-CZ" sz="2800" dirty="0" smtClean="0">
                <a:latin typeface="Minion Pro"/>
              </a:rPr>
              <a:t>Děkujeme za pozornost</a:t>
            </a:r>
            <a:endParaRPr lang="cs-CZ" sz="2800" dirty="0">
              <a:latin typeface="Minion Pro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27784" y="5373216"/>
            <a:ext cx="4114280" cy="478904"/>
          </a:xfrm>
        </p:spPr>
        <p:txBody>
          <a:bodyPr>
            <a:normAutofit lnSpcReduction="10000"/>
          </a:bodyPr>
          <a:lstStyle/>
          <a:p>
            <a:r>
              <a:rPr lang="cs-CZ" sz="2800" dirty="0"/>
              <a:t>www.beleco.cz/militarylife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744" y="1893473"/>
            <a:ext cx="4788045" cy="31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/>
          <p:cNvPicPr>
            <a:picLocks noChangeArrowheads="1"/>
          </p:cNvPicPr>
          <p:nvPr/>
        </p:nvPicPr>
        <p:blipFill rotWithShape="1">
          <a:blip r:embed="rId2" cstate="screen"/>
          <a:srcRect r="15897"/>
          <a:stretch/>
        </p:blipFill>
        <p:spPr bwMode="auto">
          <a:xfrm>
            <a:off x="6102888" y="4332227"/>
            <a:ext cx="257356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screen"/>
          <a:srcRect/>
          <a:stretch/>
        </p:blipFill>
        <p:spPr bwMode="auto">
          <a:xfrm>
            <a:off x="6102888" y="2759831"/>
            <a:ext cx="2589700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screen"/>
          <a:srcRect l="10540"/>
          <a:stretch/>
        </p:blipFill>
        <p:spPr bwMode="auto">
          <a:xfrm>
            <a:off x="3491879" y="4327399"/>
            <a:ext cx="2619563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2" descr="Lazany.JPG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527669" y="1196752"/>
            <a:ext cx="2583774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 rotWithShape="1">
          <a:blip r:embed="rId6" cstate="screen"/>
          <a:srcRect/>
          <a:stretch/>
        </p:blipFill>
        <p:spPr bwMode="auto">
          <a:xfrm>
            <a:off x="1092303" y="1185231"/>
            <a:ext cx="2456467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Obrázek 10" descr="IMG_6050.JPG"/>
          <p:cNvPicPr>
            <a:picLocks noChangeAspect="1"/>
          </p:cNvPicPr>
          <p:nvPr/>
        </p:nvPicPr>
        <p:blipFill rotWithShape="1">
          <a:blip r:embed="rId7" cstate="screen"/>
          <a:srcRect l="4242"/>
          <a:stretch/>
        </p:blipFill>
        <p:spPr bwMode="auto">
          <a:xfrm>
            <a:off x="3491880" y="2769476"/>
            <a:ext cx="2612506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ovéPole 9"/>
          <p:cNvSpPr txBox="1">
            <a:spLocks noChangeArrowheads="1"/>
          </p:cNvSpPr>
          <p:nvPr/>
        </p:nvSpPr>
        <p:spPr bwMode="auto">
          <a:xfrm>
            <a:off x="3735252" y="2362042"/>
            <a:ext cx="20526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zapojených trávníků</a:t>
            </a:r>
          </a:p>
        </p:txBody>
      </p: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3548770" y="5521057"/>
            <a:ext cx="24987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periodických vodní ploch</a:t>
            </a:r>
          </a:p>
        </p:txBody>
      </p:sp>
      <p:pic>
        <p:nvPicPr>
          <p:cNvPr id="14" name="Picture 15"/>
          <p:cNvPicPr>
            <a:picLocks noChangeAspect="1" noChangeArrowheads="1"/>
          </p:cNvPicPr>
          <p:nvPr/>
        </p:nvPicPr>
        <p:blipFill rotWithShape="1">
          <a:blip r:embed="rId8" cstate="screen"/>
          <a:srcRect l="4034"/>
          <a:stretch/>
        </p:blipFill>
        <p:spPr bwMode="auto">
          <a:xfrm>
            <a:off x="1115616" y="4327399"/>
            <a:ext cx="2404708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Obrázek 1" descr="IMG_3838.JPG"/>
          <p:cNvPicPr>
            <a:picLocks noChangeAspect="1"/>
          </p:cNvPicPr>
          <p:nvPr/>
        </p:nvPicPr>
        <p:blipFill rotWithShape="1">
          <a:blip r:embed="rId9" cstate="screen"/>
          <a:srcRect l="6046" r="1"/>
          <a:stretch/>
        </p:blipFill>
        <p:spPr bwMode="auto">
          <a:xfrm>
            <a:off x="1115616" y="2747302"/>
            <a:ext cx="2411234" cy="15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8"/>
          <p:cNvSpPr txBox="1">
            <a:spLocks noChangeArrowheads="1"/>
          </p:cNvSpPr>
          <p:nvPr/>
        </p:nvSpPr>
        <p:spPr bwMode="auto">
          <a:xfrm>
            <a:off x="1060037" y="3747621"/>
            <a:ext cx="27724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s</a:t>
            </a:r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tředně </a:t>
            </a:r>
            <a:r>
              <a:rPr lang="cs-CZ" dirty="0" err="1" smtClean="0">
                <a:solidFill>
                  <a:srgbClr val="FFFF00"/>
                </a:solidFill>
                <a:latin typeface="Calibri" pitchFamily="34" charset="0"/>
              </a:rPr>
              <a:t>zdisturbovaných</a:t>
            </a:r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 ploch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7" name="TextovéPole 11"/>
          <p:cNvSpPr txBox="1">
            <a:spLocks noChangeArrowheads="1"/>
          </p:cNvSpPr>
          <p:nvPr/>
        </p:nvSpPr>
        <p:spPr bwMode="auto">
          <a:xfrm>
            <a:off x="1092640" y="2163621"/>
            <a:ext cx="30241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hustých křovin a porostů stromů</a:t>
            </a:r>
          </a:p>
        </p:txBody>
      </p:sp>
      <p:sp>
        <p:nvSpPr>
          <p:cNvPr id="18" name="TextovéPole 10"/>
          <p:cNvSpPr txBox="1">
            <a:spLocks noChangeArrowheads="1"/>
          </p:cNvSpPr>
          <p:nvPr/>
        </p:nvSpPr>
        <p:spPr bwMode="auto">
          <a:xfrm>
            <a:off x="4144592" y="4031160"/>
            <a:ext cx="149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řídkých křovin</a:t>
            </a:r>
          </a:p>
        </p:txBody>
      </p:sp>
      <p:sp>
        <p:nvSpPr>
          <p:cNvPr id="19" name="TextovéPole 9"/>
          <p:cNvSpPr txBox="1">
            <a:spLocks noChangeArrowheads="1"/>
          </p:cNvSpPr>
          <p:nvPr/>
        </p:nvSpPr>
        <p:spPr bwMode="auto">
          <a:xfrm>
            <a:off x="5362890" y="4009786"/>
            <a:ext cx="269979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řídkých trávníků</a:t>
            </a:r>
          </a:p>
        </p:txBody>
      </p:sp>
      <p:sp>
        <p:nvSpPr>
          <p:cNvPr id="20" name="TextovéPole 10"/>
          <p:cNvSpPr txBox="1">
            <a:spLocks noChangeArrowheads="1"/>
          </p:cNvSpPr>
          <p:nvPr/>
        </p:nvSpPr>
        <p:spPr bwMode="auto">
          <a:xfrm>
            <a:off x="6102888" y="5556207"/>
            <a:ext cx="244827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err="1">
                <a:solidFill>
                  <a:srgbClr val="FFFF00"/>
                </a:solidFill>
                <a:latin typeface="Calibri" pitchFamily="34" charset="0"/>
              </a:rPr>
              <a:t>ruderálů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0" cstate="screen"/>
          <a:srcRect l="3528" t="23" r="-3724" b="-23"/>
          <a:stretch/>
        </p:blipFill>
        <p:spPr bwMode="auto">
          <a:xfrm>
            <a:off x="6105884" y="1197121"/>
            <a:ext cx="2661674" cy="1586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ovéPole 9"/>
          <p:cNvSpPr txBox="1">
            <a:spLocks noChangeArrowheads="1"/>
          </p:cNvSpPr>
          <p:nvPr/>
        </p:nvSpPr>
        <p:spPr bwMode="auto">
          <a:xfrm>
            <a:off x="5787889" y="2175142"/>
            <a:ext cx="29158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cs-CZ" dirty="0" smtClean="0">
                <a:solidFill>
                  <a:srgbClr val="FFFF00"/>
                </a:solidFill>
                <a:latin typeface="Calibri" pitchFamily="34" charset="0"/>
              </a:rPr>
              <a:t>valů, kráterů a dalších typů nerovností terénu</a:t>
            </a:r>
            <a:endParaRPr lang="cs-CZ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086211" y="5268971"/>
            <a:ext cx="25230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silně </a:t>
            </a:r>
            <a:r>
              <a:rPr lang="cs-CZ" dirty="0" err="1">
                <a:solidFill>
                  <a:srgbClr val="FFFF00"/>
                </a:solidFill>
                <a:latin typeface="Calibri" pitchFamily="34" charset="0"/>
              </a:rPr>
              <a:t>zdisturbovaných</a:t>
            </a:r>
            <a:r>
              <a:rPr lang="cs-CZ" dirty="0">
                <a:latin typeface="Calibri" pitchFamily="34" charset="0"/>
              </a:rPr>
              <a:t> </a:t>
            </a:r>
            <a:r>
              <a:rPr lang="cs-CZ" dirty="0">
                <a:solidFill>
                  <a:srgbClr val="FFFF00"/>
                </a:solidFill>
                <a:latin typeface="Calibri" pitchFamily="34" charset="0"/>
              </a:rPr>
              <a:t>míst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881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ukcese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208200"/>
            <a:ext cx="2114834" cy="2708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sukcese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22551" y="1195954"/>
            <a:ext cx="2115058" cy="27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sukcese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595641" y="1195954"/>
            <a:ext cx="2115058" cy="27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 descr="sukcese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62674" y="1195954"/>
            <a:ext cx="2115058" cy="2700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www2.nrm.se/en/svenska_fjarilar/m/images/malacosoma_castrensis_natur.gif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2534518" y="4621784"/>
            <a:ext cx="1653925" cy="1491840"/>
          </a:xfrm>
          <a:prstGeom prst="rect">
            <a:avLst/>
          </a:prstGeom>
          <a:noFill/>
        </p:spPr>
      </p:pic>
      <p:pic>
        <p:nvPicPr>
          <p:cNvPr id="9" name="Picture 4" descr="http://www.eurobutterflies.com/images/J-L/lycaon-2009-08-09-181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4562259" y="4601456"/>
            <a:ext cx="2016224" cy="1512168"/>
          </a:xfrm>
          <a:prstGeom prst="rect">
            <a:avLst/>
          </a:prstGeom>
          <a:noFill/>
        </p:spPr>
      </p:pic>
      <p:pic>
        <p:nvPicPr>
          <p:cNvPr id="10" name="Picture 2" descr="Výsledek obrázku pro hipparchia semele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141760" y="4625458"/>
            <a:ext cx="2232248" cy="1488166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79512" y="4149080"/>
            <a:ext cx="1767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Okáč metlicový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644008" y="4149080"/>
            <a:ext cx="1903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Okáč šedohnědý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195736" y="4149080"/>
            <a:ext cx="2132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Bourovec pryšcový</a:t>
            </a:r>
            <a:endParaRPr lang="cs-CZ" sz="2000" dirty="0"/>
          </a:p>
        </p:txBody>
      </p:sp>
      <p:pic>
        <p:nvPicPr>
          <p:cNvPr id="14" name="Picture 2" descr="File:Epidalea calamita 01 by-dpc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613457"/>
            <a:ext cx="2243240" cy="150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700402" y="4149080"/>
            <a:ext cx="2327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Ropucha krátkonohá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583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8852" y="23488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 smtClean="0">
                <a:latin typeface="Calibri" panose="020F0502020204030204" pitchFamily="34" charset="0"/>
              </a:rPr>
              <a:t>Hlavní </a:t>
            </a:r>
            <a:r>
              <a:rPr lang="cs-CZ" sz="2400" dirty="0">
                <a:latin typeface="Calibri" panose="020F0502020204030204" pitchFamily="34" charset="0"/>
              </a:rPr>
              <a:t>nositel: BELECO, </a:t>
            </a:r>
            <a:r>
              <a:rPr lang="cs-CZ" sz="2400" dirty="0" err="1">
                <a:latin typeface="Calibri" panose="020F0502020204030204" pitchFamily="34" charset="0"/>
              </a:rPr>
              <a:t>z.s</a:t>
            </a:r>
            <a:r>
              <a:rPr lang="cs-CZ" sz="2400" dirty="0">
                <a:latin typeface="Calibri" panose="020F0502020204030204" pitchFamily="34" charset="0"/>
              </a:rPr>
              <a:t>.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Partneři</a:t>
            </a:r>
            <a:r>
              <a:rPr lang="cs-CZ" sz="2400" dirty="0">
                <a:latin typeface="Calibri" panose="020F0502020204030204" pitchFamily="34" charset="0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</a:rPr>
              <a:t>Česká krajina o.p.s.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</a:rPr>
              <a:t>Ministerstvo životního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>
                <a:latin typeface="Calibri" panose="020F0502020204030204" pitchFamily="34" charset="0"/>
              </a:rPr>
              <a:t>Wetland</a:t>
            </a:r>
            <a:r>
              <a:rPr lang="cs-CZ" sz="2400" dirty="0">
                <a:latin typeface="Calibri" panose="020F0502020204030204" pitchFamily="34" charset="0"/>
              </a:rPr>
              <a:t> s.r.o.</a:t>
            </a:r>
          </a:p>
          <a:p>
            <a:endParaRPr 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 smtClean="0">
                <a:latin typeface="Calibri" panose="020F0502020204030204" pitchFamily="34" charset="0"/>
              </a:rPr>
              <a:t>Doba </a:t>
            </a:r>
            <a:r>
              <a:rPr lang="cs-CZ" sz="2400" dirty="0">
                <a:latin typeface="Calibri" panose="020F0502020204030204" pitchFamily="34" charset="0"/>
              </a:rPr>
              <a:t>realizace: 2016 </a:t>
            </a:r>
            <a:r>
              <a:rPr lang="cs-CZ" sz="2400" dirty="0" smtClean="0">
                <a:latin typeface="Calibri" panose="020F0502020204030204" pitchFamily="34" charset="0"/>
              </a:rPr>
              <a:t>– 2022</a:t>
            </a:r>
          </a:p>
        </p:txBody>
      </p:sp>
      <p:sp>
        <p:nvSpPr>
          <p:cNvPr id="8" name="Obdélník 7"/>
          <p:cNvSpPr/>
          <p:nvPr/>
        </p:nvSpPr>
        <p:spPr>
          <a:xfrm>
            <a:off x="4474569" y="314096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 smtClean="0">
                <a:latin typeface="Calibri" panose="020F0502020204030204" pitchFamily="34" charset="0"/>
              </a:rPr>
              <a:t>Spolupráce s:</a:t>
            </a:r>
          </a:p>
          <a:p>
            <a:endParaRPr lang="cs-CZ" sz="2000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Krajským úřadem Jihomoravského kraje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Krajským úřadem Ústeckého kraje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Správou NP Podyjí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Městem Hodonín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Městem Znojmo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latin typeface="Calibri" panose="020F0502020204030204" pitchFamily="34" charset="0"/>
              </a:rPr>
              <a:t>Obcemi Blšany u Loun a Chlumčany </a:t>
            </a:r>
            <a:endParaRPr lang="cs-CZ" sz="20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23528" y="1484784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 err="1"/>
              <a:t>Military</a:t>
            </a:r>
            <a:r>
              <a:rPr lang="cs-CZ" sz="3200" dirty="0"/>
              <a:t> </a:t>
            </a:r>
            <a:r>
              <a:rPr lang="cs-CZ" sz="3200" dirty="0" err="1"/>
              <a:t>Life</a:t>
            </a:r>
            <a:r>
              <a:rPr lang="cs-CZ" sz="3200" dirty="0"/>
              <a:t> for </a:t>
            </a:r>
            <a:r>
              <a:rPr lang="cs-CZ" sz="3200" dirty="0" err="1" smtClean="0"/>
              <a:t>Nature</a:t>
            </a:r>
            <a:r>
              <a:rPr lang="cs-CZ" sz="3200" dirty="0" smtClean="0"/>
              <a:t> LIFE15 </a:t>
            </a:r>
            <a:r>
              <a:rPr lang="cs-CZ" sz="3200" dirty="0"/>
              <a:t>NAT/CZ/001028</a:t>
            </a:r>
          </a:p>
        </p:txBody>
      </p:sp>
    </p:spTree>
    <p:extLst>
      <p:ext uri="{BB962C8B-B14F-4D97-AF65-F5344CB8AC3E}">
        <p14:creationId xmlns:p14="http://schemas.microsoft.com/office/powerpoint/2010/main" val="31380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mapa_regiony_Pavel-page-0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39552" y="1196752"/>
            <a:ext cx="7620000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5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 txBox="1">
            <a:spLocks/>
          </p:cNvSpPr>
          <p:nvPr/>
        </p:nvSpPr>
        <p:spPr>
          <a:xfrm>
            <a:off x="611560" y="1196752"/>
            <a:ext cx="7772400" cy="1221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600" smtClean="0">
                <a:solidFill>
                  <a:srgbClr val="37271D"/>
                </a:solidFill>
                <a:latin typeface="Minion Pro" pitchFamily="18" charset="0"/>
              </a:rPr>
              <a:t>Blšanský chlum u Loun</a:t>
            </a:r>
            <a:endParaRPr lang="cs-CZ" sz="3600" dirty="0">
              <a:solidFill>
                <a:srgbClr val="37271D"/>
              </a:solidFill>
              <a:latin typeface="Minion Pro" pitchFamily="18" charset="0"/>
            </a:endParaRPr>
          </a:p>
        </p:txBody>
      </p:sp>
      <p:sp>
        <p:nvSpPr>
          <p:cNvPr id="5" name="Podnadpis 4"/>
          <p:cNvSpPr txBox="1">
            <a:spLocks/>
          </p:cNvSpPr>
          <p:nvPr/>
        </p:nvSpPr>
        <p:spPr>
          <a:xfrm>
            <a:off x="611560" y="2492896"/>
            <a:ext cx="3544623" cy="31683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Rozloha 18 ha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Vyřezávání křovin (7 ha)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Obnovní pastva ovcí a koz (13 ha)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Stavba ohrady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Hlavní management: hospodářská pastva</a:t>
            </a:r>
          </a:p>
          <a:p>
            <a:pPr marL="285750" indent="-285750"/>
            <a:r>
              <a:rPr lang="cs-CZ" sz="1700" dirty="0" smtClean="0">
                <a:latin typeface="Source Sans Pro" pitchFamily="34" charset="0"/>
                <a:ea typeface="Source Sans Pro" pitchFamily="34" charset="0"/>
              </a:rPr>
              <a:t>Prostor pro zapojení místních lidí (komunitní pastva)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183" y="2418390"/>
            <a:ext cx="4981405" cy="3320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234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196752"/>
            <a:ext cx="6948264" cy="46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ráva, exteriér, obloha, strom&#10;&#10;Popis byl vytvořen automaticky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4330" y="249144"/>
            <a:ext cx="4538373" cy="254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4330" y="2996952"/>
            <a:ext cx="4536503" cy="302433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5" y="1245715"/>
            <a:ext cx="2664296" cy="1998223"/>
          </a:xfrm>
          <a:prstGeom prst="rect">
            <a:avLst/>
          </a:prstGeom>
        </p:spPr>
      </p:pic>
      <p:pic>
        <p:nvPicPr>
          <p:cNvPr id="7" name="Obrázek 6" descr="Obsah obrázku hmyz, zelená&#10;&#10;Popis byl vytvořen automaticky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5" y="3612939"/>
            <a:ext cx="2664296" cy="195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/>
          <p:cNvSpPr txBox="1"/>
          <p:nvPr/>
        </p:nvSpPr>
        <p:spPr>
          <a:xfrm>
            <a:off x="375476" y="3212976"/>
            <a:ext cx="22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Přástevník kostivalový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86038" y="5589240"/>
            <a:ext cx="217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Přástevník mařinkový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3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</TotalTime>
  <Words>333</Words>
  <Application>Microsoft Office PowerPoint</Application>
  <PresentationFormat>Předvádění na obrazovce (4:3)</PresentationFormat>
  <Paragraphs>85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Minion Pro</vt:lpstr>
      <vt:lpstr>Source Sans Pro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Děkujeme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Ivana</dc:creator>
  <cp:lastModifiedBy>Marta Kotecká Misíková</cp:lastModifiedBy>
  <cp:revision>40</cp:revision>
  <dcterms:created xsi:type="dcterms:W3CDTF">2017-02-28T15:50:38Z</dcterms:created>
  <dcterms:modified xsi:type="dcterms:W3CDTF">2022-06-28T15:12:46Z</dcterms:modified>
</cp:coreProperties>
</file>