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9" r:id="rId8"/>
    <p:sldId id="263" r:id="rId9"/>
    <p:sldId id="261" r:id="rId10"/>
    <p:sldId id="262" r:id="rId11"/>
    <p:sldId id="264" r:id="rId12"/>
    <p:sldId id="265" r:id="rId13"/>
    <p:sldId id="276" r:id="rId14"/>
    <p:sldId id="266" r:id="rId15"/>
    <p:sldId id="267" r:id="rId16"/>
    <p:sldId id="272" r:id="rId17"/>
    <p:sldId id="268" r:id="rId18"/>
    <p:sldId id="271" r:id="rId19"/>
    <p:sldId id="274" r:id="rId20"/>
    <p:sldId id="275" r:id="rId21"/>
    <p:sldId id="281" r:id="rId22"/>
    <p:sldId id="277" r:id="rId23"/>
    <p:sldId id="283" r:id="rId24"/>
    <p:sldId id="278" r:id="rId25"/>
    <p:sldId id="282" r:id="rId26"/>
    <p:sldId id="27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149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24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771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5900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990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705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593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247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58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78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132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29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6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91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85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74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4D763B4-33AC-4383-8E93-9E3F63CA4973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4C3EE-B678-464B-AD8D-A6CFA8C19D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8363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98D712-9301-48CE-8D43-A817B4F83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952" y="199086"/>
            <a:ext cx="7371425" cy="1771757"/>
          </a:xfrm>
        </p:spPr>
        <p:txBody>
          <a:bodyPr/>
          <a:lstStyle/>
          <a:p>
            <a:r>
              <a:rPr lang="cs-CZ" dirty="0"/>
              <a:t>VÚ Libavá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5118804D-46D5-4128-AED9-9A21F2608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952" y="2319292"/>
            <a:ext cx="8825658" cy="861420"/>
          </a:xfrm>
        </p:spPr>
        <p:txBody>
          <a:bodyPr>
            <a:normAutofit lnSpcReduction="10000"/>
          </a:bodyPr>
          <a:lstStyle/>
          <a:p>
            <a:r>
              <a:rPr lang="cs-CZ" sz="2800" cap="none" dirty="0"/>
              <a:t>Shrnutí průběhu ochranářského managementu na území aktivního vojenského újezdu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C8736DF5-515E-490D-A6C4-D5D90A3E04D1}"/>
              </a:ext>
            </a:extLst>
          </p:cNvPr>
          <p:cNvSpPr txBox="1"/>
          <p:nvPr/>
        </p:nvSpPr>
        <p:spPr>
          <a:xfrm>
            <a:off x="4585091" y="4027019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/>
              <a:t>Jan Losík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734CEA8D-6349-4695-90FE-9758BFD7A9C3}"/>
              </a:ext>
            </a:extLst>
          </p:cNvPr>
          <p:cNvSpPr txBox="1"/>
          <p:nvPr/>
        </p:nvSpPr>
        <p:spPr>
          <a:xfrm>
            <a:off x="4585091" y="4719922"/>
            <a:ext cx="51875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Katedra ekologie a životního prostředí </a:t>
            </a:r>
            <a:r>
              <a:rPr lang="cs-CZ" sz="2000" dirty="0" err="1"/>
              <a:t>PřF</a:t>
            </a:r>
            <a:r>
              <a:rPr lang="cs-CZ" sz="2000" dirty="0"/>
              <a:t> UP Olomouc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Viadua</a:t>
            </a:r>
            <a:r>
              <a:rPr lang="cs-CZ" sz="2000" dirty="0"/>
              <a:t> </a:t>
            </a:r>
            <a:r>
              <a:rPr lang="cs-CZ" sz="2000" dirty="0" err="1"/>
              <a:t>z.s</a:t>
            </a:r>
            <a:r>
              <a:rPr lang="cs-CZ" sz="2000" dirty="0"/>
              <a:t>.</a:t>
            </a:r>
          </a:p>
          <a:p>
            <a:endParaRPr lang="cs-CZ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AF669F9-91B6-45F0-AFBD-8ADDAFAC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729" y="4788885"/>
            <a:ext cx="926237" cy="9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2409DB9A-1E3A-44AA-9088-3DE89896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177" y="5792510"/>
            <a:ext cx="1453345" cy="5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36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biotopy VÚ Libavá</a:t>
            </a:r>
          </a:p>
        </p:txBody>
      </p:sp>
      <p:pic>
        <p:nvPicPr>
          <p:cNvPr id="11" name="Obrázek 10" descr="Obsah obrázku tráva, rostlina, exteriér, květina&#10;&#10;Popis byl vytvořen automaticky">
            <a:extLst>
              <a:ext uri="{FF2B5EF4-FFF2-40B4-BE49-F238E27FC236}">
                <a16:creationId xmlns:a16="http://schemas.microsoft.com/office/drawing/2014/main" xmlns="" id="{62724DA7-42B0-4E8D-8AD1-0F8B914C2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23" y="1966427"/>
            <a:ext cx="3225923" cy="4301231"/>
          </a:xfrm>
          <a:prstGeom prst="rect">
            <a:avLst/>
          </a:prstGeom>
        </p:spPr>
      </p:pic>
      <p:pic>
        <p:nvPicPr>
          <p:cNvPr id="13" name="Obrázek 12" descr="Obsah obrázku tráva, hmyz&#10;&#10;Popis byl vytvořen automaticky">
            <a:extLst>
              <a:ext uri="{FF2B5EF4-FFF2-40B4-BE49-F238E27FC236}">
                <a16:creationId xmlns:a16="http://schemas.microsoft.com/office/drawing/2014/main" xmlns="" id="{51A5BD6F-3F42-4FED-A230-DBB1830E3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08" y="1966427"/>
            <a:ext cx="3225923" cy="4301231"/>
          </a:xfrm>
          <a:prstGeom prst="rect">
            <a:avLst/>
          </a:prstGeom>
        </p:spPr>
      </p:pic>
      <p:pic>
        <p:nvPicPr>
          <p:cNvPr id="17" name="Obrázek 16" descr="Obsah obrázku tráva, rostlina, obloha, hořec&#10;&#10;Popis byl vytvořen automaticky">
            <a:extLst>
              <a:ext uri="{FF2B5EF4-FFF2-40B4-BE49-F238E27FC236}">
                <a16:creationId xmlns:a16="http://schemas.microsoft.com/office/drawing/2014/main" xmlns="" id="{1438F066-10F3-40F3-85C2-7351919F8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3" y="1966427"/>
            <a:ext cx="3225923" cy="4301231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xmlns="" id="{CF747F89-5668-4A00-BCAE-BAEBB1FFAE12}"/>
              </a:ext>
            </a:extLst>
          </p:cNvPr>
          <p:cNvSpPr txBox="1">
            <a:spLocks/>
          </p:cNvSpPr>
          <p:nvPr/>
        </p:nvSpPr>
        <p:spPr>
          <a:xfrm>
            <a:off x="377696" y="1466327"/>
            <a:ext cx="4536490" cy="765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/>
              <a:t>Mezofilní a suché louky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8705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biotopy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7"/>
            <a:ext cx="4536490" cy="76564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Mezofilní a suché louky</a:t>
            </a:r>
          </a:p>
        </p:txBody>
      </p:sp>
      <p:pic>
        <p:nvPicPr>
          <p:cNvPr id="8" name="Obrázek 7" descr="Obsah obrázku tráva, exteriér, strom, obloha&#10;&#10;Popis byl vytvořen automaticky">
            <a:extLst>
              <a:ext uri="{FF2B5EF4-FFF2-40B4-BE49-F238E27FC236}">
                <a16:creationId xmlns:a16="http://schemas.microsoft.com/office/drawing/2014/main" xmlns="" id="{5EDF6C2D-3373-4F9B-A5EA-3F033034F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6" y="2231976"/>
            <a:ext cx="5693767" cy="4270326"/>
          </a:xfrm>
          <a:prstGeom prst="rect">
            <a:avLst/>
          </a:prstGeom>
        </p:spPr>
      </p:pic>
      <p:pic>
        <p:nvPicPr>
          <p:cNvPr id="5" name="Obrázek 4" descr="Obsah obrázku exteriér, květina, rostlina&#10;&#10;Popis byl vytvořen automaticky">
            <a:extLst>
              <a:ext uri="{FF2B5EF4-FFF2-40B4-BE49-F238E27FC236}">
                <a16:creationId xmlns:a16="http://schemas.microsoft.com/office/drawing/2014/main" xmlns="" id="{80114302-D469-4C8E-B543-40CE861B8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8" t="14310" r="29346" b="26729"/>
          <a:stretch/>
        </p:blipFill>
        <p:spPr>
          <a:xfrm>
            <a:off x="7418661" y="2231976"/>
            <a:ext cx="2319810" cy="2437678"/>
          </a:xfrm>
          <a:prstGeom prst="rect">
            <a:avLst/>
          </a:prstGeom>
        </p:spPr>
      </p:pic>
      <p:pic>
        <p:nvPicPr>
          <p:cNvPr id="6" name="Obrázek 5" descr="Obsah obrázku tráva, exteriér, houba, rostlina&#10;&#10;Popis byl vytvořen automaticky">
            <a:extLst>
              <a:ext uri="{FF2B5EF4-FFF2-40B4-BE49-F238E27FC236}">
                <a16:creationId xmlns:a16="http://schemas.microsoft.com/office/drawing/2014/main" xmlns="" id="{D92EE48A-BE37-4857-97BE-509C27F390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" b="7044"/>
          <a:stretch/>
        </p:blipFill>
        <p:spPr>
          <a:xfrm>
            <a:off x="6945446" y="4776187"/>
            <a:ext cx="3266239" cy="19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35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biotopy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8"/>
            <a:ext cx="4536490" cy="60217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Plochy narušené vojenskou činností</a:t>
            </a:r>
          </a:p>
        </p:txBody>
      </p:sp>
      <p:pic>
        <p:nvPicPr>
          <p:cNvPr id="22" name="Obrázek 21" descr="Obsah obrázku tráva, exteriér, obloha, skála&#10;&#10;Popis byl vytvořen automaticky">
            <a:extLst>
              <a:ext uri="{FF2B5EF4-FFF2-40B4-BE49-F238E27FC236}">
                <a16:creationId xmlns:a16="http://schemas.microsoft.com/office/drawing/2014/main" xmlns="" id="{9709BF43-789E-4C3B-906F-E0B031716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8" y="2013514"/>
            <a:ext cx="5776109" cy="4332082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36F767F4-F248-47F1-B505-C8C27DE32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0139"/>
            <a:ext cx="5776109" cy="433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65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biotopy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8"/>
            <a:ext cx="4536490" cy="60217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Plochy narušené vojenskou činností</a:t>
            </a:r>
          </a:p>
        </p:txBody>
      </p:sp>
      <p:pic>
        <p:nvPicPr>
          <p:cNvPr id="27" name="Obrázek 26" descr="Obsah obrázku exteriér, tráva, obloha, suché&#10;&#10;Popis byl vytvořen automaticky">
            <a:extLst>
              <a:ext uri="{FF2B5EF4-FFF2-40B4-BE49-F238E27FC236}">
                <a16:creationId xmlns:a16="http://schemas.microsoft.com/office/drawing/2014/main" xmlns="" id="{ED01AD91-B19B-4205-A9E7-6ED0E7388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6" y="16030"/>
            <a:ext cx="9122627" cy="68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8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biotopy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8"/>
            <a:ext cx="4536490" cy="60217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Plochy narušené vojenskou činností</a:t>
            </a:r>
          </a:p>
        </p:txBody>
      </p:sp>
      <p:pic>
        <p:nvPicPr>
          <p:cNvPr id="7" name="Obrázek 6" descr="Obsah obrázku tráva, exteriér, obloha, příroda&#10;&#10;Popis byl vytvořen automaticky">
            <a:extLst>
              <a:ext uri="{FF2B5EF4-FFF2-40B4-BE49-F238E27FC236}">
                <a16:creationId xmlns:a16="http://schemas.microsoft.com/office/drawing/2014/main" xmlns="" id="{40C5BB82-9578-41F2-8DC4-A7B2F0B3A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5" y="2022827"/>
            <a:ext cx="6347992" cy="4760994"/>
          </a:xfrm>
          <a:prstGeom prst="rect">
            <a:avLst/>
          </a:prstGeom>
        </p:spPr>
      </p:pic>
      <p:pic>
        <p:nvPicPr>
          <p:cNvPr id="12" name="Obrázek 11" descr="Obsah obrázku mlok, skála&#10;&#10;Popis byl vytvořen automaticky">
            <a:extLst>
              <a:ext uri="{FF2B5EF4-FFF2-40B4-BE49-F238E27FC236}">
                <a16:creationId xmlns:a16="http://schemas.microsoft.com/office/drawing/2014/main" xmlns="" id="{7C951FE8-4762-4896-9AB9-44FC4D2B16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14060" r="11419" b="19950"/>
          <a:stretch/>
        </p:blipFill>
        <p:spPr>
          <a:xfrm>
            <a:off x="7632231" y="4456591"/>
            <a:ext cx="3009531" cy="2095130"/>
          </a:xfrm>
          <a:prstGeom prst="rect">
            <a:avLst/>
          </a:prstGeom>
        </p:spPr>
      </p:pic>
      <p:pic>
        <p:nvPicPr>
          <p:cNvPr id="18" name="Obrázek 17" descr="Obsah obrázku země, bezobratlí&#10;&#10;Popis byl vytvořen automaticky">
            <a:extLst>
              <a:ext uri="{FF2B5EF4-FFF2-40B4-BE49-F238E27FC236}">
                <a16:creationId xmlns:a16="http://schemas.microsoft.com/office/drawing/2014/main" xmlns="" id="{D9B3F0B9-D75B-4AAE-AE36-5ABD1C876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32" y="2068498"/>
            <a:ext cx="3009532" cy="225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3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02" y="328431"/>
            <a:ext cx="9404723" cy="1013610"/>
          </a:xfrm>
        </p:spPr>
        <p:txBody>
          <a:bodyPr/>
          <a:lstStyle/>
          <a:p>
            <a:r>
              <a:rPr lang="cs-CZ" dirty="0"/>
              <a:t>Ochranářský management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49" y="1553641"/>
            <a:ext cx="4579253" cy="251974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Několik navazujících projektů OPŽP</a:t>
            </a:r>
          </a:p>
          <a:p>
            <a:pPr marL="0" indent="0">
              <a:buNone/>
            </a:pPr>
            <a:r>
              <a:rPr lang="cs-CZ" dirty="0"/>
              <a:t>Celkem 110 ha</a:t>
            </a:r>
          </a:p>
          <a:p>
            <a:pPr marL="0" indent="0">
              <a:buNone/>
            </a:pPr>
            <a:r>
              <a:rPr lang="cs-CZ" dirty="0"/>
              <a:t>V současnosti ARO a PPK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xmlns="" id="{24A9E440-67EE-4D3D-B557-9D2558EF1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64" y="1247123"/>
            <a:ext cx="5093885" cy="5433324"/>
          </a:xfrm>
          <a:prstGeom prst="rect">
            <a:avLst/>
          </a:prstGeom>
        </p:spPr>
      </p:pic>
      <p:pic>
        <p:nvPicPr>
          <p:cNvPr id="10" name="Obrázek 9" descr="Obsah obrázku tráva, strom, exteriér, obloha&#10;&#10;Popis byl vytvořen automaticky">
            <a:extLst>
              <a:ext uri="{FF2B5EF4-FFF2-40B4-BE49-F238E27FC236}">
                <a16:creationId xmlns:a16="http://schemas.microsoft.com/office/drawing/2014/main" xmlns="" id="{80FF0E71-7C21-431C-A570-DF2E09E61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5" y="3684233"/>
            <a:ext cx="4494322" cy="299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65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0"/>
          </a:xfrm>
        </p:spPr>
        <p:txBody>
          <a:bodyPr/>
          <a:lstStyle/>
          <a:p>
            <a:r>
              <a:rPr lang="cs-CZ" dirty="0"/>
              <a:t>Ochranářský management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67" y="1466328"/>
            <a:ext cx="5215236" cy="115258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Sečení zachovalých lučních porostů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exteriér, tráva, obloha, strom&#10;&#10;Popis byl vytvořen automaticky">
            <a:extLst>
              <a:ext uri="{FF2B5EF4-FFF2-40B4-BE49-F238E27FC236}">
                <a16:creationId xmlns:a16="http://schemas.microsoft.com/office/drawing/2014/main" xmlns="" id="{93229AE3-FB8E-4BDE-B63F-094D36C90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56" y="2015230"/>
            <a:ext cx="6246036" cy="4684527"/>
          </a:xfrm>
          <a:prstGeom prst="rect">
            <a:avLst/>
          </a:prstGeom>
        </p:spPr>
      </p:pic>
      <p:pic>
        <p:nvPicPr>
          <p:cNvPr id="8" name="Obrázek 7" descr="Obsah obrázku tráva, exteriér, strom, obloha&#10;&#10;Popis byl vytvořen automaticky">
            <a:extLst>
              <a:ext uri="{FF2B5EF4-FFF2-40B4-BE49-F238E27FC236}">
                <a16:creationId xmlns:a16="http://schemas.microsoft.com/office/drawing/2014/main" xmlns="" id="{661E9507-7010-433A-936F-9D1C8F4D95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19387" r="18385" b="-8763"/>
          <a:stretch/>
        </p:blipFill>
        <p:spPr>
          <a:xfrm>
            <a:off x="6738154" y="2104010"/>
            <a:ext cx="2740241" cy="2308949"/>
          </a:xfrm>
          <a:prstGeom prst="rect">
            <a:avLst/>
          </a:prstGeom>
        </p:spPr>
      </p:pic>
      <p:pic>
        <p:nvPicPr>
          <p:cNvPr id="10" name="Obrázek 9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xmlns="" id="{0010BB6C-FE22-44BC-9ADB-309178D050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r="-2526"/>
          <a:stretch/>
        </p:blipFill>
        <p:spPr>
          <a:xfrm>
            <a:off x="6755910" y="4385616"/>
            <a:ext cx="2793506" cy="2108446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5499294A-58C4-4D3F-B00E-2688DCDBB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46790"/>
          <a:stretch/>
        </p:blipFill>
        <p:spPr bwMode="auto">
          <a:xfrm>
            <a:off x="9567172" y="2447282"/>
            <a:ext cx="236146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24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0"/>
          </a:xfrm>
        </p:spPr>
        <p:txBody>
          <a:bodyPr/>
          <a:lstStyle/>
          <a:p>
            <a:r>
              <a:rPr lang="cs-CZ" dirty="0"/>
              <a:t>Ochranářský management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817" y="1334353"/>
            <a:ext cx="5522935" cy="14887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Podpora populace tetřívka obecného</a:t>
            </a:r>
          </a:p>
          <a:p>
            <a:pPr marL="0" indent="0">
              <a:buNone/>
            </a:pPr>
            <a:r>
              <a:rPr lang="cs-CZ" b="1" dirty="0"/>
              <a:t>AOPK, VLS, VIADUA, SFŽP</a:t>
            </a:r>
          </a:p>
          <a:p>
            <a:pPr marL="0" indent="0">
              <a:buNone/>
            </a:pPr>
            <a:r>
              <a:rPr lang="cs-CZ" b="1" dirty="0"/>
              <a:t>			</a:t>
            </a:r>
            <a:r>
              <a:rPr lang="cs-CZ" dirty="0"/>
              <a:t>redukce predačního tlaku</a:t>
            </a:r>
          </a:p>
          <a:p>
            <a:pPr marL="0" indent="0">
              <a:buNone/>
            </a:pPr>
            <a:r>
              <a:rPr lang="cs-CZ" dirty="0"/>
              <a:t>			obnova tokanišť a biotopů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 descr="Obsah obrázku exteriér, tráva, obloha, pole&#10;&#10;Popis byl vytvořen automaticky">
            <a:extLst>
              <a:ext uri="{FF2B5EF4-FFF2-40B4-BE49-F238E27FC236}">
                <a16:creationId xmlns:a16="http://schemas.microsoft.com/office/drawing/2014/main" xmlns="" id="{C0906E33-C984-4FF5-A8DF-2640E5D533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/>
          <a:stretch/>
        </p:blipFill>
        <p:spPr>
          <a:xfrm>
            <a:off x="159797" y="2823099"/>
            <a:ext cx="6549573" cy="3743218"/>
          </a:xfrm>
          <a:prstGeom prst="rect">
            <a:avLst/>
          </a:prstGeom>
        </p:spPr>
      </p:pic>
      <p:pic>
        <p:nvPicPr>
          <p:cNvPr id="12" name="Obrázek 11" descr="Obsah obrázku plot, tráva, drát, savci&#10;&#10;Popis byl vytvořen automaticky">
            <a:extLst>
              <a:ext uri="{FF2B5EF4-FFF2-40B4-BE49-F238E27FC236}">
                <a16:creationId xmlns:a16="http://schemas.microsoft.com/office/drawing/2014/main" xmlns="" id="{D0AB0F8C-EDF1-4FB6-95E7-D9B83F90F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94" y="3997172"/>
            <a:ext cx="3425527" cy="2569146"/>
          </a:xfrm>
          <a:prstGeom prst="rect">
            <a:avLst/>
          </a:prstGeom>
        </p:spPr>
      </p:pic>
      <p:pic>
        <p:nvPicPr>
          <p:cNvPr id="14" name="Obrázek 13" descr="Obsah obrázku tráva, exteriér, zelená, drát&#10;&#10;Popis byl vytvořen automaticky">
            <a:extLst>
              <a:ext uri="{FF2B5EF4-FFF2-40B4-BE49-F238E27FC236}">
                <a16:creationId xmlns:a16="http://schemas.microsoft.com/office/drawing/2014/main" xmlns="" id="{98F62FDF-40BB-4E19-8B18-7D58DEBBD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94" y="1603904"/>
            <a:ext cx="3383537" cy="22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4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A5DFE2D2-7CF4-49F3-ADFF-2F3138B7F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63309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0"/>
          </a:xfrm>
        </p:spPr>
        <p:txBody>
          <a:bodyPr/>
          <a:lstStyle/>
          <a:p>
            <a:r>
              <a:rPr lang="cs-CZ" dirty="0"/>
              <a:t>Ochranářský management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FE5955A-5CCD-40BB-AE74-C917E9564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676" y="1401915"/>
            <a:ext cx="3245324" cy="24339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D7FEE63B-89C1-4ED3-A230-14940D438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6676" y="4092830"/>
            <a:ext cx="3245324" cy="2163549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xmlns="" id="{26DFC03A-5406-4EC9-AD7F-066F831EA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7"/>
            <a:ext cx="5215236" cy="115258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Likvidace dřevin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2635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D0B15D1-6C05-4FAF-952A-D57C846B1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90267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0"/>
          </a:xfrm>
        </p:spPr>
        <p:txBody>
          <a:bodyPr/>
          <a:lstStyle/>
          <a:p>
            <a:r>
              <a:rPr lang="cs-CZ" dirty="0"/>
              <a:t>Ochranářský management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7"/>
            <a:ext cx="5215236" cy="115258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Pyrotechnický průzkum a úprava terénu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0" descr="C:\Users\Mirek\Desktop\Tetrivek foto\Strazisko\20150517_151731.jpg">
            <a:extLst>
              <a:ext uri="{FF2B5EF4-FFF2-40B4-BE49-F238E27FC236}">
                <a16:creationId xmlns:a16="http://schemas.microsoft.com/office/drawing/2014/main" xmlns="" id="{47E2AF88-BA81-47C6-809A-DE3374044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441" y="3873236"/>
            <a:ext cx="3660559" cy="274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army.cz/images/id_10001_11000/10808/14.jpg">
            <a:extLst>
              <a:ext uri="{FF2B5EF4-FFF2-40B4-BE49-F238E27FC236}">
                <a16:creationId xmlns:a16="http://schemas.microsoft.com/office/drawing/2014/main" xmlns="" id="{08098BE5-085D-4928-8EB3-F2A7DFAAD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440" y="1010758"/>
            <a:ext cx="3660559" cy="274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0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0" y="358196"/>
            <a:ext cx="9404723" cy="1400530"/>
          </a:xfrm>
        </p:spPr>
        <p:txBody>
          <a:bodyPr/>
          <a:lstStyle/>
          <a:p>
            <a:r>
              <a:rPr lang="cs-CZ" dirty="0"/>
              <a:t>Ochrana přírody ve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7" y="1331259"/>
            <a:ext cx="5004525" cy="4195481"/>
          </a:xfrm>
        </p:spPr>
        <p:txBody>
          <a:bodyPr/>
          <a:lstStyle/>
          <a:p>
            <a:r>
              <a:rPr lang="cs-CZ" dirty="0"/>
              <a:t>1946 - založení VÚ Libavá</a:t>
            </a:r>
          </a:p>
          <a:p>
            <a:r>
              <a:rPr lang="cs-CZ" dirty="0"/>
              <a:t>1993 - PR Smolenská luka (12,6 ha)</a:t>
            </a:r>
          </a:p>
          <a:p>
            <a:r>
              <a:rPr lang="cs-CZ" dirty="0"/>
              <a:t>2004 - PO Libavá (32 723,8 ha)</a:t>
            </a:r>
          </a:p>
          <a:p>
            <a:pPr marL="0" indent="0">
              <a:buNone/>
            </a:pPr>
            <a:r>
              <a:rPr lang="cs-CZ" dirty="0"/>
              <a:t>					chřástal polní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xmlns="" id="{6C509308-61BB-4502-B6BD-E1E3E9930D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1853248"/>
            <a:ext cx="6618048" cy="4680000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xmlns="" id="{A7D823FC-5199-4C2E-B831-BF44D611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8" t="14404" r="4347" b="5013"/>
          <a:stretch>
            <a:fillRect/>
          </a:stretch>
        </p:blipFill>
        <p:spPr bwMode="auto">
          <a:xfrm>
            <a:off x="2974978" y="5004753"/>
            <a:ext cx="2079334" cy="14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xmlns="" id="{405F32FF-D466-4B4B-A19B-2B545A6BC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8" y="3173892"/>
            <a:ext cx="2079334" cy="156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E7D341CA-AFC2-4755-9C53-50FDA28E7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5" y="3162300"/>
            <a:ext cx="2503127" cy="333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423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0"/>
          </a:xfrm>
        </p:spPr>
        <p:txBody>
          <a:bodyPr/>
          <a:lstStyle/>
          <a:p>
            <a:r>
              <a:rPr lang="cs-CZ" dirty="0"/>
              <a:t>Ochranářský management </a:t>
            </a:r>
          </a:p>
        </p:txBody>
      </p:sp>
      <p:pic>
        <p:nvPicPr>
          <p:cNvPr id="6" name="obrázek 2" descr="G:\DCIM\105KCBOX\KIF_6035.JPG">
            <a:extLst>
              <a:ext uri="{FF2B5EF4-FFF2-40B4-BE49-F238E27FC236}">
                <a16:creationId xmlns:a16="http://schemas.microsoft.com/office/drawing/2014/main" xmlns="" id="{5A24F663-64FE-4A24-A2EC-7B8578488426}"/>
              </a:ext>
            </a:extLst>
          </p:cNvPr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76798" y="2115072"/>
            <a:ext cx="5099179" cy="4436648"/>
          </a:xfrm>
          <a:prstGeom prst="rect">
            <a:avLst/>
          </a:prstGeom>
          <a:noFill/>
        </p:spPr>
      </p:pic>
      <p:pic>
        <p:nvPicPr>
          <p:cNvPr id="7" name="obrázek 72" descr="C:\Users\Mirek\Desktop\Tetrivek foto\Pyropruzkum\20150522_141810 Stražisko výsledek pyroprůzkumu.jpg">
            <a:extLst>
              <a:ext uri="{FF2B5EF4-FFF2-40B4-BE49-F238E27FC236}">
                <a16:creationId xmlns:a16="http://schemas.microsoft.com/office/drawing/2014/main" xmlns="" id="{178C697E-6B9D-4D99-89AF-A70462F67D52}"/>
              </a:ext>
            </a:extLst>
          </p:cNvPr>
          <p:cNvPicPr/>
          <p:nvPr/>
        </p:nvPicPr>
        <p:blipFill rotWithShape="1">
          <a:blip r:embed="rId3" cstate="screen"/>
          <a:srcRect l="7212" t="7123" r="311" b="21082"/>
          <a:stretch/>
        </p:blipFill>
        <p:spPr bwMode="auto">
          <a:xfrm>
            <a:off x="347658" y="2115072"/>
            <a:ext cx="6408249" cy="443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xmlns="" id="{19C22D34-E396-4F65-8044-3271A934D733}"/>
              </a:ext>
            </a:extLst>
          </p:cNvPr>
          <p:cNvSpPr txBox="1">
            <a:spLocks/>
          </p:cNvSpPr>
          <p:nvPr/>
        </p:nvSpPr>
        <p:spPr>
          <a:xfrm>
            <a:off x="347658" y="1466328"/>
            <a:ext cx="5215236" cy="115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 b="1" dirty="0"/>
              <a:t>Pyrotechnický průzkum a úprava terénu</a:t>
            </a:r>
          </a:p>
          <a:p>
            <a:pPr marL="0" indent="0">
              <a:buFont typeface="Wingdings 3" charset="2"/>
              <a:buNone/>
            </a:pPr>
            <a:endParaRPr lang="cs-CZ" dirty="0"/>
          </a:p>
          <a:p>
            <a:pPr marL="0" indent="0">
              <a:buFont typeface="Wingdings 3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4893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0"/>
          </a:xfrm>
        </p:spPr>
        <p:txBody>
          <a:bodyPr/>
          <a:lstStyle/>
          <a:p>
            <a:r>
              <a:rPr lang="cs-CZ" dirty="0"/>
              <a:t>Ochranářský management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5" y="1466327"/>
            <a:ext cx="5806289" cy="595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obnova lučních porostů na ploše 12 ha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xmlns="" id="{A1CE6B60-4E29-4869-8A2B-00173FCE9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" y="1973308"/>
            <a:ext cx="6934199" cy="4622799"/>
          </a:xfrm>
          <a:prstGeom prst="rect">
            <a:avLst/>
          </a:prstGeom>
        </p:spPr>
      </p:pic>
      <p:pic>
        <p:nvPicPr>
          <p:cNvPr id="7" name="Obrázek 6" descr="Obsah obrázku rostlina, strom&#10;&#10;Popis byl vytvořen automaticky">
            <a:extLst>
              <a:ext uri="{FF2B5EF4-FFF2-40B4-BE49-F238E27FC236}">
                <a16:creationId xmlns:a16="http://schemas.microsoft.com/office/drawing/2014/main" xmlns="" id="{A6B33443-415B-459E-BF43-463DFCD137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1" t="9462" r="901" b="14805"/>
          <a:stretch/>
        </p:blipFill>
        <p:spPr>
          <a:xfrm rot="5400000">
            <a:off x="7157032" y="2399635"/>
            <a:ext cx="3489321" cy="2636667"/>
          </a:xfrm>
          <a:prstGeom prst="rect">
            <a:avLst/>
          </a:prstGeom>
        </p:spPr>
      </p:pic>
      <p:pic>
        <p:nvPicPr>
          <p:cNvPr id="12" name="Obrázek 11" descr="Obsah obrázku rostlina, květina, prha arnika&#10;&#10;Popis byl vytvořen automaticky">
            <a:extLst>
              <a:ext uri="{FF2B5EF4-FFF2-40B4-BE49-F238E27FC236}">
                <a16:creationId xmlns:a16="http://schemas.microsoft.com/office/drawing/2014/main" xmlns="" id="{4E95FF5B-53ED-4AEC-BC5F-5339F0E4AC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t="11133" r="11812" b="15081"/>
          <a:stretch/>
        </p:blipFill>
        <p:spPr>
          <a:xfrm>
            <a:off x="9237465" y="4483224"/>
            <a:ext cx="2809532" cy="22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7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3F5DB161-EC45-43E3-9E9B-89DBF63CB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7986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7539101" cy="1013610"/>
          </a:xfrm>
        </p:spPr>
        <p:txBody>
          <a:bodyPr/>
          <a:lstStyle/>
          <a:p>
            <a:r>
              <a:rPr lang="cs-CZ" dirty="0"/>
              <a:t>Další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5" y="1466328"/>
            <a:ext cx="5055439" cy="219127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Likvidace modráska hořcového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5F1CD6F-069E-44A8-9F2C-FE7254200332}"/>
              </a:ext>
            </a:extLst>
          </p:cNvPr>
          <p:cNvSpPr txBox="1"/>
          <p:nvPr/>
        </p:nvSpPr>
        <p:spPr>
          <a:xfrm>
            <a:off x="10429303" y="774857"/>
            <a:ext cx="765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547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0"/>
          </a:xfrm>
        </p:spPr>
        <p:txBody>
          <a:bodyPr/>
          <a:lstStyle/>
          <a:p>
            <a:r>
              <a:rPr lang="cs-CZ" dirty="0"/>
              <a:t>Ochranářský management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8"/>
            <a:ext cx="2152440" cy="59329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Další aktivity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hora, příroda, staré, útes&#10;&#10;Popis byl vytvořen automaticky">
            <a:extLst>
              <a:ext uri="{FF2B5EF4-FFF2-40B4-BE49-F238E27FC236}">
                <a16:creationId xmlns:a16="http://schemas.microsoft.com/office/drawing/2014/main" xmlns="" id="{ADDAA4B5-0DF5-427F-A627-2809C5234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6" y="0"/>
            <a:ext cx="9697986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531A7448-66B1-4512-AFF4-46BC14491916}"/>
              </a:ext>
            </a:extLst>
          </p:cNvPr>
          <p:cNvSpPr txBox="1"/>
          <p:nvPr/>
        </p:nvSpPr>
        <p:spPr>
          <a:xfrm>
            <a:off x="10429303" y="774857"/>
            <a:ext cx="765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1999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9021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2903C70-4372-46CA-90FD-F043703F1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6" y="0"/>
            <a:ext cx="9697986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A03F29F7-D3FD-405F-9041-763509D3D350}"/>
              </a:ext>
            </a:extLst>
          </p:cNvPr>
          <p:cNvSpPr txBox="1"/>
          <p:nvPr/>
        </p:nvSpPr>
        <p:spPr>
          <a:xfrm>
            <a:off x="10429303" y="774857"/>
            <a:ext cx="765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2003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2920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příroda&#10;&#10;Popis byl vytvořen automaticky">
            <a:extLst>
              <a:ext uri="{FF2B5EF4-FFF2-40B4-BE49-F238E27FC236}">
                <a16:creationId xmlns:a16="http://schemas.microsoft.com/office/drawing/2014/main" xmlns="" id="{B6106DF0-B4F8-4D4C-BC7A-C42DD1FD3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6" y="0"/>
            <a:ext cx="9697986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CD0D315C-FD92-45CE-8B05-6C8F4AC0BAE4}"/>
              </a:ext>
            </a:extLst>
          </p:cNvPr>
          <p:cNvSpPr txBox="1"/>
          <p:nvPr/>
        </p:nvSpPr>
        <p:spPr>
          <a:xfrm>
            <a:off x="10429303" y="774857"/>
            <a:ext cx="765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5435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0"/>
          </a:xfrm>
        </p:spPr>
        <p:txBody>
          <a:bodyPr/>
          <a:lstStyle/>
          <a:p>
            <a:r>
              <a:rPr lang="cs-CZ" dirty="0"/>
              <a:t>Další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7"/>
            <a:ext cx="6990796" cy="196267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	Obnova rašeliniště a zadržování vody v krajině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 descr="Obsah obrázku strom, tráva, exteriér, obloha&#10;&#10;Popis byl vytvořen automaticky">
            <a:extLst>
              <a:ext uri="{FF2B5EF4-FFF2-40B4-BE49-F238E27FC236}">
                <a16:creationId xmlns:a16="http://schemas.microsoft.com/office/drawing/2014/main" xmlns="" id="{2231E4CF-B110-4AFD-A038-90F0F3940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9" y="1988843"/>
            <a:ext cx="6990797" cy="4660531"/>
          </a:xfrm>
          <a:prstGeom prst="rect">
            <a:avLst/>
          </a:prstGeom>
        </p:spPr>
      </p:pic>
      <p:pic>
        <p:nvPicPr>
          <p:cNvPr id="5" name="Obrázek 4" descr="Obsah obrázku tráva, exteriér, země, špína&#10;&#10;Popis byl vytvořen automaticky">
            <a:extLst>
              <a:ext uri="{FF2B5EF4-FFF2-40B4-BE49-F238E27FC236}">
                <a16:creationId xmlns:a16="http://schemas.microsoft.com/office/drawing/2014/main" xmlns="" id="{0ABBBA81-E15F-4950-8877-8929C62F9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21" y="1988843"/>
            <a:ext cx="3840625" cy="2344707"/>
          </a:xfrm>
          <a:prstGeom prst="rect">
            <a:avLst/>
          </a:prstGeom>
        </p:spPr>
      </p:pic>
      <p:pic>
        <p:nvPicPr>
          <p:cNvPr id="7" name="Obrázek 6" descr="Obsah obrázku tráva, exteriér, země, pole&#10;&#10;Popis byl vytvořen automaticky">
            <a:extLst>
              <a:ext uri="{FF2B5EF4-FFF2-40B4-BE49-F238E27FC236}">
                <a16:creationId xmlns:a16="http://schemas.microsoft.com/office/drawing/2014/main" xmlns="" id="{92B39714-617F-4177-A6D3-DF25AC3273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2"/>
          <a:stretch/>
        </p:blipFill>
        <p:spPr>
          <a:xfrm>
            <a:off x="8130521" y="4402318"/>
            <a:ext cx="3840625" cy="23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exteriér, tráva, obloha, pole&#10;&#10;Popis byl vytvořen automaticky">
            <a:extLst>
              <a:ext uri="{FF2B5EF4-FFF2-40B4-BE49-F238E27FC236}">
                <a16:creationId xmlns:a16="http://schemas.microsoft.com/office/drawing/2014/main" xmlns="" id="{3C9E2DBA-90F5-4114-929E-1D3D76292D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r="-1419"/>
          <a:stretch/>
        </p:blipFill>
        <p:spPr>
          <a:xfrm>
            <a:off x="6114518" y="2410582"/>
            <a:ext cx="5828907" cy="407955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0"/>
          </a:xfrm>
        </p:spPr>
        <p:txBody>
          <a:bodyPr/>
          <a:lstStyle/>
          <a:p>
            <a:r>
              <a:rPr lang="cs-CZ" dirty="0"/>
              <a:t>Další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07" y="1532797"/>
            <a:ext cx="4647065" cy="72645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Obnovení populace bobra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tráva, exteriér, strom, pole&#10;&#10;Popis byl vytvořen automaticky">
            <a:extLst>
              <a:ext uri="{FF2B5EF4-FFF2-40B4-BE49-F238E27FC236}">
                <a16:creationId xmlns:a16="http://schemas.microsoft.com/office/drawing/2014/main" xmlns="" id="{4549295A-B8A4-4885-8AFF-50A522F38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30" y="123695"/>
            <a:ext cx="3310997" cy="2207331"/>
          </a:xfrm>
          <a:prstGeom prst="rect">
            <a:avLst/>
          </a:prstGeom>
        </p:spPr>
      </p:pic>
      <p:pic>
        <p:nvPicPr>
          <p:cNvPr id="9" name="Obrázek 8" descr="Obsah obrázku příroda, obloha, voda, tráva&#10;&#10;Popis byl vytvořen automaticky">
            <a:extLst>
              <a:ext uri="{FF2B5EF4-FFF2-40B4-BE49-F238E27FC236}">
                <a16:creationId xmlns:a16="http://schemas.microsoft.com/office/drawing/2014/main" xmlns="" id="{5963B614-ECCE-4326-B729-9F281202C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5" y="2429230"/>
            <a:ext cx="5662236" cy="40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4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23AF8B-FBAE-43DB-A913-A61DD34A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848" y="2216743"/>
            <a:ext cx="7469726" cy="1900414"/>
          </a:xfrm>
        </p:spPr>
        <p:txBody>
          <a:bodyPr/>
          <a:lstStyle/>
          <a:p>
            <a:r>
              <a:rPr lang="cs-CZ" sz="5400" dirty="0"/>
              <a:t>Děkuji za pozornost.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BC0C2633-ED65-4D25-B960-4D10A5DE190E}"/>
              </a:ext>
            </a:extLst>
          </p:cNvPr>
          <p:cNvSpPr txBox="1"/>
          <p:nvPr/>
        </p:nvSpPr>
        <p:spPr>
          <a:xfrm>
            <a:off x="7654565" y="5071620"/>
            <a:ext cx="33559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www.viadua.cz</a:t>
            </a:r>
          </a:p>
          <a:p>
            <a:endParaRPr lang="cs-CZ" sz="2400" dirty="0"/>
          </a:p>
          <a:p>
            <a:r>
              <a:rPr lang="cs-CZ" sz="2400" dirty="0"/>
              <a:t>www.lubavia.cz</a:t>
            </a:r>
          </a:p>
        </p:txBody>
      </p:sp>
    </p:spTree>
    <p:extLst>
      <p:ext uri="{BB962C8B-B14F-4D97-AF65-F5344CB8AC3E}">
        <p14:creationId xmlns:p14="http://schemas.microsoft.com/office/powerpoint/2010/main" val="183507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xmlns="" id="{E210F9E2-1722-4316-8FF1-89FD67F53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1876566"/>
            <a:ext cx="6618048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Ochrana přírody ve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74" y="1773362"/>
            <a:ext cx="5004525" cy="4195481"/>
          </a:xfrm>
        </p:spPr>
        <p:txBody>
          <a:bodyPr/>
          <a:lstStyle/>
          <a:p>
            <a:r>
              <a:rPr lang="cs-CZ" dirty="0"/>
              <a:t>1993 - PR Smolenská luka (12,6 ha)</a:t>
            </a:r>
          </a:p>
          <a:p>
            <a:r>
              <a:rPr lang="cs-CZ" dirty="0"/>
              <a:t>2004 - PO Libavá (32 723,8 ha)</a:t>
            </a:r>
          </a:p>
          <a:p>
            <a:r>
              <a:rPr lang="cs-CZ" dirty="0"/>
              <a:t>2004 - EVL Libavá (10 773,5 ha)</a:t>
            </a:r>
          </a:p>
          <a:p>
            <a:pPr marL="457200" lvl="1" indent="0">
              <a:buNone/>
            </a:pPr>
            <a:r>
              <a:rPr lang="cs-CZ" dirty="0" err="1"/>
              <a:t>bezkolencové</a:t>
            </a:r>
            <a:r>
              <a:rPr lang="cs-CZ" dirty="0"/>
              <a:t> louky, </a:t>
            </a:r>
            <a:r>
              <a:rPr lang="cs-CZ" dirty="0" err="1"/>
              <a:t>ovsíkové</a:t>
            </a:r>
            <a:r>
              <a:rPr lang="cs-CZ" dirty="0"/>
              <a:t> louky, smilkové louky</a:t>
            </a:r>
          </a:p>
          <a:p>
            <a:pPr marL="457200" lvl="1" indent="0">
              <a:buNone/>
            </a:pPr>
            <a:r>
              <a:rPr lang="cs-CZ" dirty="0"/>
              <a:t>bučiny, suťové lesy, </a:t>
            </a:r>
            <a:r>
              <a:rPr lang="cs-CZ" dirty="0" err="1"/>
              <a:t>dubohabřiny</a:t>
            </a:r>
            <a:endParaRPr lang="cs-CZ" dirty="0"/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xmlns="" id="{63E04D93-DDB1-489F-832C-1BF9E9CF7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t="35507" r="12791" b="-3827"/>
          <a:stretch/>
        </p:blipFill>
        <p:spPr bwMode="auto">
          <a:xfrm>
            <a:off x="504068" y="4296792"/>
            <a:ext cx="4547326" cy="237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43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xmlns="" id="{861B0686-1D33-4566-AAAA-51FC56F4A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1853248"/>
            <a:ext cx="6618048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Ochrana přírody ve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74" y="1773362"/>
            <a:ext cx="5004525" cy="4195481"/>
          </a:xfrm>
        </p:spPr>
        <p:txBody>
          <a:bodyPr/>
          <a:lstStyle/>
          <a:p>
            <a:r>
              <a:rPr lang="cs-CZ" dirty="0"/>
              <a:t>1993 - PR Smolenská luka (12,6 ha)</a:t>
            </a:r>
          </a:p>
          <a:p>
            <a:r>
              <a:rPr lang="cs-CZ" dirty="0"/>
              <a:t>2004 - PO Libavá (32 723,8 ha)</a:t>
            </a:r>
          </a:p>
          <a:p>
            <a:r>
              <a:rPr lang="cs-CZ" dirty="0"/>
              <a:t>2004 - EVL Libavá (10 773,5 ha)</a:t>
            </a:r>
          </a:p>
          <a:p>
            <a:r>
              <a:rPr lang="cs-CZ" dirty="0"/>
              <a:t>2016 - VÚ Libavá (23 549 ha)</a:t>
            </a:r>
          </a:p>
          <a:p>
            <a:r>
              <a:rPr lang="cs-CZ" dirty="0"/>
              <a:t>2020 - NPR </a:t>
            </a:r>
            <a:r>
              <a:rPr lang="cs-CZ" dirty="0" err="1"/>
              <a:t>Obírka</a:t>
            </a:r>
            <a:r>
              <a:rPr lang="cs-CZ" dirty="0"/>
              <a:t>-Peklo (441,5 ha)</a:t>
            </a:r>
          </a:p>
        </p:txBody>
      </p:sp>
      <p:pic>
        <p:nvPicPr>
          <p:cNvPr id="6" name="Obrázek 5" descr="Obsah obrázku strom, exteriér, země, rostlina&#10;&#10;Popis byl vytvořen automaticky">
            <a:extLst>
              <a:ext uri="{FF2B5EF4-FFF2-40B4-BE49-F238E27FC236}">
                <a16:creationId xmlns:a16="http://schemas.microsoft.com/office/drawing/2014/main" xmlns="" id="{F62BADF1-CFA6-4B88-A9EC-71A23900C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8" y="4141466"/>
            <a:ext cx="3189042" cy="239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biotopy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294311"/>
            <a:ext cx="4536490" cy="76564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Lesy</a:t>
            </a:r>
          </a:p>
        </p:txBody>
      </p:sp>
      <p:pic>
        <p:nvPicPr>
          <p:cNvPr id="35" name="Obrázek 34" descr="Obsah obrázku exteriér, strom, tráva, rostlina&#10;&#10;Popis byl vytvořen automaticky">
            <a:extLst>
              <a:ext uri="{FF2B5EF4-FFF2-40B4-BE49-F238E27FC236}">
                <a16:creationId xmlns:a16="http://schemas.microsoft.com/office/drawing/2014/main" xmlns="" id="{EBC81706-2CCB-4657-B6FF-FC45EE4ED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61" y="1965240"/>
            <a:ext cx="3482580" cy="4643439"/>
          </a:xfrm>
          <a:prstGeom prst="rect">
            <a:avLst/>
          </a:prstGeom>
        </p:spPr>
      </p:pic>
      <p:pic>
        <p:nvPicPr>
          <p:cNvPr id="49" name="Obrázek 48" descr="Obsah obrázku exteriér, strom, země, tráva&#10;&#10;Popis byl vytvořen automaticky">
            <a:extLst>
              <a:ext uri="{FF2B5EF4-FFF2-40B4-BE49-F238E27FC236}">
                <a16:creationId xmlns:a16="http://schemas.microsoft.com/office/drawing/2014/main" xmlns="" id="{C28079CC-49EA-480D-A80A-5706B8CE2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8" y="1965241"/>
            <a:ext cx="3482579" cy="4643438"/>
          </a:xfrm>
          <a:prstGeom prst="rect">
            <a:avLst/>
          </a:prstGeom>
        </p:spPr>
      </p:pic>
      <p:pic>
        <p:nvPicPr>
          <p:cNvPr id="69" name="Obrázek 68" descr="Obsah obrázku strom, exteriér, příroda, les&#10;&#10;Popis byl vytvořen automaticky">
            <a:extLst>
              <a:ext uri="{FF2B5EF4-FFF2-40B4-BE49-F238E27FC236}">
                <a16:creationId xmlns:a16="http://schemas.microsoft.com/office/drawing/2014/main" xmlns="" id="{873F7190-26D8-49EB-A116-6FFAB811C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415" y="1965239"/>
            <a:ext cx="3482580" cy="46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4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biotopy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7"/>
            <a:ext cx="4536490" cy="76564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Lesy</a:t>
            </a:r>
          </a:p>
        </p:txBody>
      </p:sp>
      <p:pic>
        <p:nvPicPr>
          <p:cNvPr id="23" name="Obrázek 22" descr="Obsah obrázku exteriér, strom, rostlina&#10;&#10;Popis byl vytvořen automaticky">
            <a:extLst>
              <a:ext uri="{FF2B5EF4-FFF2-40B4-BE49-F238E27FC236}">
                <a16:creationId xmlns:a16="http://schemas.microsoft.com/office/drawing/2014/main" xmlns="" id="{7375DD2C-0CB2-4F62-BD8C-EB954C0099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11536" r="5077" b="5671"/>
          <a:stretch/>
        </p:blipFill>
        <p:spPr>
          <a:xfrm rot="5400000">
            <a:off x="8669944" y="4300123"/>
            <a:ext cx="2302492" cy="1627570"/>
          </a:xfrm>
          <a:prstGeom prst="rect">
            <a:avLst/>
          </a:prstGeom>
        </p:spPr>
      </p:pic>
      <p:pic>
        <p:nvPicPr>
          <p:cNvPr id="25" name="Obrázek 24" descr="Obsah obrázku strom, exteriér, rostlina, zelená&#10;&#10;Popis byl vytvořen automaticky">
            <a:extLst>
              <a:ext uri="{FF2B5EF4-FFF2-40B4-BE49-F238E27FC236}">
                <a16:creationId xmlns:a16="http://schemas.microsoft.com/office/drawing/2014/main" xmlns="" id="{AB163BFA-5FC9-4135-8E41-0D723B04A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23683" r="38452" b="8198"/>
          <a:stretch/>
        </p:blipFill>
        <p:spPr>
          <a:xfrm rot="16200000">
            <a:off x="8916974" y="2127207"/>
            <a:ext cx="1808432" cy="1627569"/>
          </a:xfrm>
          <a:prstGeom prst="rect">
            <a:avLst/>
          </a:prstGeom>
        </p:spPr>
      </p:pic>
      <p:pic>
        <p:nvPicPr>
          <p:cNvPr id="27" name="Obrázek 26" descr="Obsah obrázku strom, exteriér, tráva, rostlina&#10;&#10;Popis byl vytvořen automaticky">
            <a:extLst>
              <a:ext uri="{FF2B5EF4-FFF2-40B4-BE49-F238E27FC236}">
                <a16:creationId xmlns:a16="http://schemas.microsoft.com/office/drawing/2014/main" xmlns="" id="{42DA8DCA-E999-4939-85C7-89F715505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5" y="2038795"/>
            <a:ext cx="5753815" cy="4315362"/>
          </a:xfrm>
          <a:prstGeom prst="rect">
            <a:avLst/>
          </a:prstGeom>
        </p:spPr>
      </p:pic>
      <p:pic>
        <p:nvPicPr>
          <p:cNvPr id="13" name="Picture 13" descr="E:\LOSA\Libavá\Přednáška - příroda\fotky\lesstřel.JPG">
            <a:extLst>
              <a:ext uri="{FF2B5EF4-FFF2-40B4-BE49-F238E27FC236}">
                <a16:creationId xmlns:a16="http://schemas.microsoft.com/office/drawing/2014/main" xmlns="" id="{603E2A7D-86EA-4DA1-944B-CB8400305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/>
          <a:stretch/>
        </p:blipFill>
        <p:spPr bwMode="auto">
          <a:xfrm>
            <a:off x="6164682" y="2036775"/>
            <a:ext cx="2536814" cy="422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567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biotopy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7"/>
            <a:ext cx="4536490" cy="76564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Podmáčené a rašelinné louky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6FA035B-0BA9-4D5F-A143-A143DFB18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735" y="2138270"/>
            <a:ext cx="3200259" cy="426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tráva, exteriér, strom, žlutá&#10;&#10;Popis byl vytvořen automaticky">
            <a:extLst>
              <a:ext uri="{FF2B5EF4-FFF2-40B4-BE49-F238E27FC236}">
                <a16:creationId xmlns:a16="http://schemas.microsoft.com/office/drawing/2014/main" xmlns="" id="{B9931715-592B-4C35-9418-9B4105BE1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1" y="2138271"/>
            <a:ext cx="3200258" cy="4267011"/>
          </a:xfrm>
          <a:prstGeom prst="rect">
            <a:avLst/>
          </a:prstGeom>
        </p:spPr>
      </p:pic>
      <p:pic>
        <p:nvPicPr>
          <p:cNvPr id="14" name="Obrázek 13" descr="Obsah obrázku exteriér, obloha, strom, rostlina&#10;&#10;Popis byl vytvořen automaticky">
            <a:extLst>
              <a:ext uri="{FF2B5EF4-FFF2-40B4-BE49-F238E27FC236}">
                <a16:creationId xmlns:a16="http://schemas.microsoft.com/office/drawing/2014/main" xmlns="" id="{81850957-9771-48EF-A0C8-ED5DBFEED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77" y="2138269"/>
            <a:ext cx="3200259" cy="426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0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47">
            <a:extLst>
              <a:ext uri="{FF2B5EF4-FFF2-40B4-BE49-F238E27FC236}">
                <a16:creationId xmlns:a16="http://schemas.microsoft.com/office/drawing/2014/main" xmlns="" id="{FA453A3F-B277-4A68-8AEB-8FF74DEE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85" y="4331944"/>
            <a:ext cx="1878955" cy="23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biotopy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04181"/>
            <a:ext cx="4536490" cy="76564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Podmáčené a rašelinné louky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E40EE553-AF6B-407E-9569-01781363C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81" y="1872637"/>
            <a:ext cx="1791629" cy="23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 descr="Obsah obrázku tráva, exteriér, houba, rostlina&#10;&#10;Popis byl vytvořen automaticky">
            <a:extLst>
              <a:ext uri="{FF2B5EF4-FFF2-40B4-BE49-F238E27FC236}">
                <a16:creationId xmlns:a16="http://schemas.microsoft.com/office/drawing/2014/main" xmlns="" id="{7A81A0E8-B82C-46C2-8938-AB604AED0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t="21381" r="15768" b="11974"/>
          <a:stretch/>
        </p:blipFill>
        <p:spPr>
          <a:xfrm>
            <a:off x="7140611" y="1849151"/>
            <a:ext cx="1878955" cy="2412324"/>
          </a:xfrm>
          <a:prstGeom prst="rect">
            <a:avLst/>
          </a:prstGeom>
        </p:spPr>
      </p:pic>
      <p:pic>
        <p:nvPicPr>
          <p:cNvPr id="8" name="Obrázek 7" descr="Obsah obrázku tráva, exteriér, strom, obloha&#10;&#10;Popis byl vytvořen automaticky">
            <a:extLst>
              <a:ext uri="{FF2B5EF4-FFF2-40B4-BE49-F238E27FC236}">
                <a16:creationId xmlns:a16="http://schemas.microsoft.com/office/drawing/2014/main" xmlns="" id="{8D6DED65-3BDD-49DD-81B3-FCD353347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1" y="1849151"/>
            <a:ext cx="6495495" cy="4871621"/>
          </a:xfrm>
          <a:prstGeom prst="rect">
            <a:avLst/>
          </a:prstGeom>
        </p:spPr>
      </p:pic>
      <p:pic>
        <p:nvPicPr>
          <p:cNvPr id="10" name="Obrázek 9" descr="Obsah obrázku strom, exteriér, tráva, rostlina&#10;&#10;Popis byl vytvořen automaticky">
            <a:extLst>
              <a:ext uri="{FF2B5EF4-FFF2-40B4-BE49-F238E27FC236}">
                <a16:creationId xmlns:a16="http://schemas.microsoft.com/office/drawing/2014/main" xmlns="" id="{3B794D3A-5075-4698-B18F-91B646E22C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11132" r="14906" b="28964"/>
          <a:stretch/>
        </p:blipFill>
        <p:spPr>
          <a:xfrm>
            <a:off x="9162799" y="4331934"/>
            <a:ext cx="1916811" cy="238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65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44BE3D-6F81-4496-976E-BDC8A32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lokality VÚ Libavá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878179-4BC4-4C8F-8D50-2C201E87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96" y="1466327"/>
            <a:ext cx="4536490" cy="76564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Mezofilní a suché louky</a:t>
            </a:r>
          </a:p>
        </p:txBody>
      </p:sp>
      <p:pic>
        <p:nvPicPr>
          <p:cNvPr id="21" name="Obrázek 20" descr="Obsah obrázku tráva, rostlina, květina, fialová&#10;&#10;Popis byl vytvořen automaticky">
            <a:extLst>
              <a:ext uri="{FF2B5EF4-FFF2-40B4-BE49-F238E27FC236}">
                <a16:creationId xmlns:a16="http://schemas.microsoft.com/office/drawing/2014/main" xmlns="" id="{854C81DC-5EB8-48F5-80CC-54DEC1FFA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02" y="1966447"/>
            <a:ext cx="1754418" cy="2339223"/>
          </a:xfrm>
          <a:prstGeom prst="rect">
            <a:avLst/>
          </a:prstGeom>
        </p:spPr>
      </p:pic>
      <p:pic>
        <p:nvPicPr>
          <p:cNvPr id="23" name="Obrázek 22" descr="Obsah obrázku tráva, rostlina, strom, exteriér&#10;&#10;Popis byl vytvořen automaticky">
            <a:extLst>
              <a:ext uri="{FF2B5EF4-FFF2-40B4-BE49-F238E27FC236}">
                <a16:creationId xmlns:a16="http://schemas.microsoft.com/office/drawing/2014/main" xmlns="" id="{F2037122-4CB6-4326-90F2-621720B1F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2" y="1966447"/>
            <a:ext cx="6210420" cy="4657815"/>
          </a:xfrm>
          <a:prstGeom prst="rect">
            <a:avLst/>
          </a:prstGeom>
        </p:spPr>
      </p:pic>
      <p:pic>
        <p:nvPicPr>
          <p:cNvPr id="30" name="Obrázek 29" descr="Obsah obrázku tráva, exteriér, rostlina, bujný&#10;&#10;Popis byl vytvořen automaticky">
            <a:extLst>
              <a:ext uri="{FF2B5EF4-FFF2-40B4-BE49-F238E27FC236}">
                <a16:creationId xmlns:a16="http://schemas.microsoft.com/office/drawing/2014/main" xmlns="" id="{F84AF2FC-DB9D-4119-9092-C00FCBE4E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23590" r="23221" b="26165"/>
          <a:stretch/>
        </p:blipFill>
        <p:spPr>
          <a:xfrm>
            <a:off x="7025202" y="4418869"/>
            <a:ext cx="1754418" cy="2205393"/>
          </a:xfrm>
          <a:prstGeom prst="rect">
            <a:avLst/>
          </a:prstGeom>
        </p:spPr>
      </p:pic>
      <p:pic>
        <p:nvPicPr>
          <p:cNvPr id="32" name="Obrázek 31" descr="Obsah obrázku tráva, exteriér, drak, rostlina&#10;&#10;Popis byl vytvořen automaticky">
            <a:extLst>
              <a:ext uri="{FF2B5EF4-FFF2-40B4-BE49-F238E27FC236}">
                <a16:creationId xmlns:a16="http://schemas.microsoft.com/office/drawing/2014/main" xmlns="" id="{12C8DA0A-5913-4673-946A-FEA99FC66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52" y="1966448"/>
            <a:ext cx="1754417" cy="2339222"/>
          </a:xfrm>
          <a:prstGeom prst="rect">
            <a:avLst/>
          </a:prstGeom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xmlns="" id="{4EBB20A9-DDBC-4927-AF01-AF9B39B3B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4" b="3763"/>
          <a:stretch/>
        </p:blipFill>
        <p:spPr bwMode="auto">
          <a:xfrm>
            <a:off x="8979651" y="4418868"/>
            <a:ext cx="1754418" cy="22053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5797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526</TotalTime>
  <Words>304</Words>
  <Application>Microsoft Office PowerPoint</Application>
  <PresentationFormat>Širokoúhlá obrazovka</PresentationFormat>
  <Paragraphs>79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Century Gothic</vt:lpstr>
      <vt:lpstr>Wingdings 3</vt:lpstr>
      <vt:lpstr>Ion</vt:lpstr>
      <vt:lpstr>VÚ Libavá </vt:lpstr>
      <vt:lpstr>Ochrana přírody ve VÚ Libavá</vt:lpstr>
      <vt:lpstr>Ochrana přírody ve VÚ Libavá</vt:lpstr>
      <vt:lpstr>Ochrana přírody ve VÚ Libavá</vt:lpstr>
      <vt:lpstr>Významné biotopy VÚ Libavá</vt:lpstr>
      <vt:lpstr>Významné biotopy VÚ Libavá</vt:lpstr>
      <vt:lpstr>Významné biotopy VÚ Libavá</vt:lpstr>
      <vt:lpstr>Významné biotopy VÚ Libavá</vt:lpstr>
      <vt:lpstr>Významné lokality VÚ Libavá</vt:lpstr>
      <vt:lpstr>Významné biotopy VÚ Libavá</vt:lpstr>
      <vt:lpstr>Významné biotopy VÚ Libavá</vt:lpstr>
      <vt:lpstr>Významné biotopy VÚ Libavá</vt:lpstr>
      <vt:lpstr>Významné biotopy VÚ Libavá</vt:lpstr>
      <vt:lpstr>Významné biotopy VÚ Libavá</vt:lpstr>
      <vt:lpstr>Ochranářský management </vt:lpstr>
      <vt:lpstr>Ochranářský management </vt:lpstr>
      <vt:lpstr>Ochranářský management </vt:lpstr>
      <vt:lpstr>Ochranářský management </vt:lpstr>
      <vt:lpstr>Ochranářský management </vt:lpstr>
      <vt:lpstr>Ochranářský management </vt:lpstr>
      <vt:lpstr>Ochranářský management </vt:lpstr>
      <vt:lpstr>Další aktivity</vt:lpstr>
      <vt:lpstr>Ochranářský management </vt:lpstr>
      <vt:lpstr>Prezentace aplikace PowerPoint</vt:lpstr>
      <vt:lpstr>Prezentace aplikace PowerPoint</vt:lpstr>
      <vt:lpstr>Další aktivity</vt:lpstr>
      <vt:lpstr>Další aktivity</vt:lpstr>
      <vt:lpstr>Děkuji za pozornost.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VÚ Libavá</dc:title>
  <dc:creator>Jan Losík</dc:creator>
  <cp:lastModifiedBy>Marketa Duskova</cp:lastModifiedBy>
  <cp:revision>12</cp:revision>
  <cp:lastPrinted>2021-09-01T09:39:52Z</cp:lastPrinted>
  <dcterms:created xsi:type="dcterms:W3CDTF">2021-08-31T18:30:35Z</dcterms:created>
  <dcterms:modified xsi:type="dcterms:W3CDTF">2021-09-30T08:18:40Z</dcterms:modified>
</cp:coreProperties>
</file>