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20" r:id="rId4"/>
    <p:sldId id="266" r:id="rId5"/>
    <p:sldId id="270" r:id="rId6"/>
    <p:sldId id="271" r:id="rId7"/>
    <p:sldId id="318" r:id="rId8"/>
    <p:sldId id="273" r:id="rId9"/>
    <p:sldId id="321" r:id="rId10"/>
    <p:sldId id="322" r:id="rId11"/>
    <p:sldId id="370" r:id="rId12"/>
    <p:sldId id="346" r:id="rId13"/>
    <p:sldId id="374" r:id="rId14"/>
    <p:sldId id="347" r:id="rId15"/>
    <p:sldId id="350" r:id="rId16"/>
    <p:sldId id="348" r:id="rId17"/>
    <p:sldId id="352" r:id="rId18"/>
    <p:sldId id="351" r:id="rId19"/>
    <p:sldId id="364" r:id="rId20"/>
    <p:sldId id="365" r:id="rId21"/>
    <p:sldId id="361" r:id="rId22"/>
    <p:sldId id="354" r:id="rId23"/>
    <p:sldId id="355" r:id="rId24"/>
    <p:sldId id="339" r:id="rId25"/>
    <p:sldId id="372" r:id="rId26"/>
    <p:sldId id="276" r:id="rId27"/>
    <p:sldId id="362" r:id="rId28"/>
    <p:sldId id="337" r:id="rId29"/>
    <p:sldId id="331" r:id="rId30"/>
    <p:sldId id="333" r:id="rId31"/>
    <p:sldId id="357" r:id="rId32"/>
    <p:sldId id="356" r:id="rId33"/>
    <p:sldId id="373" r:id="rId34"/>
    <p:sldId id="375" r:id="rId35"/>
    <p:sldId id="376" r:id="rId36"/>
    <p:sldId id="377" r:id="rId37"/>
    <p:sldId id="366" r:id="rId38"/>
    <p:sldId id="378" r:id="rId39"/>
    <p:sldId id="336" r:id="rId40"/>
    <p:sldId id="360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81"/>
    <a:srgbClr val="00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9" autoAdjust="0"/>
    <p:restoredTop sz="94660"/>
  </p:normalViewPr>
  <p:slideViewPr>
    <p:cSldViewPr>
      <p:cViewPr varScale="1">
        <p:scale>
          <a:sx n="109" d="100"/>
          <a:sy n="109" d="100"/>
        </p:scale>
        <p:origin x="169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05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86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4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53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93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14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99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66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13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38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23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4988-DEB1-4863-89B4-9D4FF34D47E2}" type="datetimeFigureOut">
              <a:rPr lang="cs-CZ" smtClean="0"/>
              <a:pPr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9E443-926A-4804-A54C-05EC7AA834B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9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2699792" y="-315416"/>
            <a:ext cx="3816424" cy="18448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780806"/>
            <a:ext cx="6400800" cy="72275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Jiří Koptík, Marta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Misíková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Kotecká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 &amp; </a:t>
            </a:r>
            <a:r>
              <a:rPr lang="cs-CZ" sz="200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Pavel </a:t>
            </a:r>
            <a:r>
              <a:rPr lang="cs-CZ" sz="2000" smtClean="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Marhoul </a:t>
            </a:r>
            <a:r>
              <a:rPr lang="cs-CZ" sz="2000" b="1" dirty="0" err="1" smtClean="0">
                <a:solidFill>
                  <a:schemeClr val="bg1">
                    <a:lumMod val="85000"/>
                  </a:schemeClr>
                </a:solidFill>
                <a:latin typeface="Brown" pitchFamily="50" charset="-18"/>
              </a:rPr>
              <a:t>Beleco</a:t>
            </a:r>
            <a:endParaRPr lang="cs-CZ" sz="2000" b="1" dirty="0">
              <a:solidFill>
                <a:schemeClr val="bg1">
                  <a:lumMod val="85000"/>
                </a:schemeClr>
              </a:solidFill>
              <a:latin typeface="Brown" pitchFamily="50" charset="-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82960"/>
            <a:ext cx="259228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3480048" y="989311"/>
            <a:ext cx="2255912" cy="540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rgbClr val="005581"/>
                </a:solidFill>
                <a:latin typeface="Brown" pitchFamily="50" charset="-18"/>
              </a:rPr>
              <a:t>www.beleco.cz</a:t>
            </a:r>
            <a:endParaRPr lang="cs-CZ" sz="2000" dirty="0">
              <a:solidFill>
                <a:srgbClr val="005581"/>
              </a:solidFill>
              <a:latin typeface="Brown" pitchFamily="50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40083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Obnova a nastavení dlouhodobé péče o vybrané opuštěné vojenské prostory v České republice – projekt </a:t>
            </a:r>
            <a:r>
              <a:rPr lang="cs-CZ" sz="3200" b="1" dirty="0" smtClean="0">
                <a:solidFill>
                  <a:schemeClr val="bg1"/>
                </a:solidFill>
              </a:rPr>
              <a:t>LIFE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46" y="1823438"/>
            <a:ext cx="3078000" cy="205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5194" r="16138" b="12200"/>
          <a:stretch/>
        </p:blipFill>
        <p:spPr>
          <a:xfrm flipH="1">
            <a:off x="-36512" y="1823438"/>
            <a:ext cx="3678113" cy="2052000"/>
          </a:xfrm>
          <a:prstGeom prst="rect">
            <a:avLst/>
          </a:prstGeom>
        </p:spPr>
      </p:pic>
      <p:pic>
        <p:nvPicPr>
          <p:cNvPr id="11" name="Obrázek 10" descr="100.JPG"/>
          <p:cNvPicPr>
            <a:picLocks noChangeAspect="1"/>
          </p:cNvPicPr>
          <p:nvPr/>
        </p:nvPicPr>
        <p:blipFill rotWithShape="1">
          <a:blip r:embed="rId5" cstate="print"/>
          <a:srcRect l="37400" t="27951" r="10800" b="2751"/>
          <a:stretch/>
        </p:blipFill>
        <p:spPr>
          <a:xfrm>
            <a:off x="3585362" y="1823438"/>
            <a:ext cx="1150363" cy="2052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8738" r="56300" b="5113"/>
          <a:stretch/>
        </p:blipFill>
        <p:spPr>
          <a:xfrm>
            <a:off x="4716016" y="1824056"/>
            <a:ext cx="1465714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9752" y="476672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err="1" smtClean="0">
                <a:solidFill>
                  <a:schemeClr val="bg1"/>
                </a:solidFill>
                <a:latin typeface="Calibri" pitchFamily="34" charset="0"/>
              </a:rPr>
              <a:t>Military</a:t>
            </a:r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 LIFE for </a:t>
            </a:r>
            <a:r>
              <a:rPr lang="cs-CZ" sz="2400" dirty="0" err="1" smtClean="0">
                <a:solidFill>
                  <a:schemeClr val="bg1"/>
                </a:solidFill>
                <a:latin typeface="Calibri" pitchFamily="34" charset="0"/>
              </a:rPr>
              <a:t>Nature</a:t>
            </a:r>
            <a:endParaRPr lang="cs-CZ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1520" y="93833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1C191A"/>
                </a:solidFill>
                <a:latin typeface="Calibri" panose="020F0502020204030204" pitchFamily="34" charset="0"/>
              </a:rPr>
              <a:t>Číslo projektu: LIFE15 NAT/CZ/001028</a:t>
            </a:r>
          </a:p>
          <a:p>
            <a:r>
              <a:rPr lang="cs-CZ" dirty="0">
                <a:solidFill>
                  <a:srgbClr val="1C191A"/>
                </a:solidFill>
                <a:latin typeface="Calibri" panose="020F0502020204030204" pitchFamily="34" charset="0"/>
              </a:rPr>
              <a:t>Hlavní nositel: BELECO, </a:t>
            </a:r>
            <a:r>
              <a:rPr lang="cs-CZ" dirty="0" err="1">
                <a:solidFill>
                  <a:srgbClr val="1C191A"/>
                </a:solidFill>
                <a:latin typeface="Calibri" panose="020F0502020204030204" pitchFamily="34" charset="0"/>
              </a:rPr>
              <a:t>z.s</a:t>
            </a:r>
            <a:r>
              <a:rPr lang="cs-CZ" dirty="0">
                <a:solidFill>
                  <a:srgbClr val="1C191A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dirty="0">
                <a:solidFill>
                  <a:srgbClr val="1C191A"/>
                </a:solidFill>
                <a:latin typeface="Calibri" panose="020F0502020204030204" pitchFamily="34" charset="0"/>
              </a:rPr>
              <a:t>Partneři: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  <a:latin typeface="Calibri" panose="020F0502020204030204" pitchFamily="34" charset="0"/>
              </a:rPr>
              <a:t>Česká krajina o.p.s.</a:t>
            </a:r>
            <a:endParaRPr lang="cs-CZ" dirty="0">
              <a:solidFill>
                <a:srgbClr val="31241D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  <a:latin typeface="Calibri" panose="020F0502020204030204" pitchFamily="34" charset="0"/>
              </a:rPr>
              <a:t>Ministerstvo životního prostředí</a:t>
            </a:r>
            <a:endParaRPr lang="cs-CZ" dirty="0">
              <a:solidFill>
                <a:srgbClr val="31241D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404040"/>
                </a:solidFill>
                <a:latin typeface="Calibri" panose="020F0502020204030204" pitchFamily="34" charset="0"/>
              </a:rPr>
              <a:t>Wetland</a:t>
            </a:r>
            <a:r>
              <a:rPr lang="cs-CZ" dirty="0">
                <a:solidFill>
                  <a:srgbClr val="404040"/>
                </a:solidFill>
                <a:latin typeface="Calibri" panose="020F0502020204030204" pitchFamily="34" charset="0"/>
              </a:rPr>
              <a:t> s.r.o.</a:t>
            </a:r>
            <a:endParaRPr lang="cs-CZ" dirty="0">
              <a:solidFill>
                <a:srgbClr val="31241D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rgbClr val="1C191A"/>
                </a:solidFill>
                <a:latin typeface="Calibri" panose="020F0502020204030204" pitchFamily="34" charset="0"/>
              </a:rPr>
              <a:t>Doba realizace: 2016 - 2022</a:t>
            </a:r>
            <a:endParaRPr lang="cs-CZ" b="0" i="0" dirty="0">
              <a:solidFill>
                <a:srgbClr val="1C191A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2267744" y="692696"/>
            <a:ext cx="506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Asanační management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0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61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13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4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8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198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Beleco\LIFE_MILITARY\Fotky\Pánov\2017\14.11.2017\DSC024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50931" y="0"/>
            <a:ext cx="1028586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0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8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3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8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17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8" y="5517232"/>
            <a:ext cx="1568921" cy="13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vojencaky_map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508709"/>
            <a:ext cx="9144000" cy="587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8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9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455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72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1099558" y="505238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2267744" y="692696"/>
            <a:ext cx="506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Regulační management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32_co prejedeme da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1520" y="219432"/>
            <a:ext cx="2916324" cy="3888432"/>
          </a:xfrm>
          <a:prstGeom prst="rect">
            <a:avLst/>
          </a:prstGeom>
        </p:spPr>
      </p:pic>
      <p:pic>
        <p:nvPicPr>
          <p:cNvPr id="3" name="Obrázek 2" descr="P106006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1520" y="4437112"/>
            <a:ext cx="2880320" cy="2160240"/>
          </a:xfrm>
          <a:prstGeom prst="rect">
            <a:avLst/>
          </a:prstGeom>
        </p:spPr>
      </p:pic>
      <p:pic>
        <p:nvPicPr>
          <p:cNvPr id="5" name="Obrázek 4" descr="02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75856" y="3237352"/>
            <a:ext cx="5040000" cy="3360000"/>
          </a:xfrm>
          <a:prstGeom prst="rect">
            <a:avLst/>
          </a:prstGeom>
        </p:spPr>
      </p:pic>
      <p:pic>
        <p:nvPicPr>
          <p:cNvPr id="6" name="Picture 4" descr="http://www.whatsonexmoor.co.uk/exmoor_pictures/pony_punchbowl2.jpg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3275856" y="219432"/>
            <a:ext cx="5040000" cy="283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53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379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8" y="5517232"/>
            <a:ext cx="1568921" cy="13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42_vojencaku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027550"/>
            <a:ext cx="9148434" cy="59017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2885" y="153435"/>
            <a:ext cx="8262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Výzkumný projekt „</a:t>
            </a:r>
            <a:r>
              <a:rPr lang="cs-CZ" sz="2400" dirty="0" smtClean="0">
                <a:solidFill>
                  <a:schemeClr val="bg1"/>
                </a:solidFill>
              </a:rPr>
              <a:t>Biodiverzita opuštěných vojenských prostorů</a:t>
            </a:r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“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504" y="1744266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2008-2010 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07504" y="692696"/>
            <a:ext cx="2044727" cy="1051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Daphne ČR 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err="1" smtClean="0">
                <a:solidFill>
                  <a:schemeClr val="bg1"/>
                </a:solidFill>
                <a:latin typeface="Calibri" pitchFamily="34" charset="0"/>
              </a:rPr>
              <a:t>Hutur</a:t>
            </a:r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 o.s. 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Jihočeská univerzita</a:t>
            </a:r>
          </a:p>
        </p:txBody>
      </p:sp>
    </p:spTree>
    <p:extLst>
      <p:ext uri="{BB962C8B-B14F-4D97-AF65-F5344CB8AC3E}">
        <p14:creationId xmlns:p14="http://schemas.microsoft.com/office/powerpoint/2010/main" val="23829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382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477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8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0800000" cy="7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42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87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3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9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0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http://cosmln.nature4stock.com/wp-content/uploads/2008/06/saxicola-torquata-img_81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86459" y="2780928"/>
            <a:ext cx="1905421" cy="1440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79512" y="18864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charset="0"/>
              </a:rPr>
              <a:t>Denní motýli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79712" y="18864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 druhů (73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fauny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www.lepiforum.de/lepidopterenforum/lepiwiki/2_pics/pic30270_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764703"/>
            <a:ext cx="2159999" cy="1440000"/>
          </a:xfrm>
          <a:prstGeom prst="rect">
            <a:avLst/>
          </a:prstGeom>
          <a:noFill/>
        </p:spPr>
      </p:pic>
      <p:pic>
        <p:nvPicPr>
          <p:cNvPr id="8" name="Picture 14" descr="http://www.lepiforum.de/lepidopterenforum/lepiwiki/pics4/pic26014_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67735" y="764704"/>
            <a:ext cx="2159999" cy="1440000"/>
          </a:xfrm>
          <a:prstGeom prst="rect">
            <a:avLst/>
          </a:prstGeom>
          <a:noFill/>
        </p:spPr>
      </p:pic>
      <p:pic>
        <p:nvPicPr>
          <p:cNvPr id="9" name="Picture 8" descr="http://www.lepiforum.de/lepidopterenforum/lepiwiki/pics/jens_philipp/dorylas_Polyommatus_2010_07_13_D_TH_Jonastal_m_US_s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47255" y="764704"/>
            <a:ext cx="2159999" cy="1440000"/>
          </a:xfrm>
          <a:prstGeom prst="rect">
            <a:avLst/>
          </a:prstGeom>
          <a:noFill/>
        </p:spPr>
      </p:pic>
      <p:pic>
        <p:nvPicPr>
          <p:cNvPr id="11" name="Picture 12" descr="http://www.lepiforum.de/lepidopterenforum/lepiwiki/pics/jens_philipp/britomartis_melitaea_2007_06_16_Seibis_Imago_w_OS_s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07495" y="764864"/>
            <a:ext cx="2159999" cy="1440000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4716016" y="18864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 ohrožených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(5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ČS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51520" y="234888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b="1" dirty="0" smtClean="0">
                <a:solidFill>
                  <a:schemeClr val="bg1"/>
                </a:solidFill>
                <a:latin typeface="Arial" charset="0"/>
              </a:rPr>
              <a:t>Ptáci 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979712" y="2348880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117 druhů (54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fauny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788024" y="2348880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ohrožených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(27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ČS)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6" name="Picture 2" descr="http://www.birdforum.net/opus/images/thumb/5/50/Corn_Bunting.jpg/550px-Corn_Buntin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-86307" y="2780928"/>
            <a:ext cx="2138027" cy="1440000"/>
          </a:xfrm>
          <a:prstGeom prst="rect">
            <a:avLst/>
          </a:prstGeom>
          <a:noFill/>
        </p:spPr>
      </p:pic>
      <p:pic>
        <p:nvPicPr>
          <p:cNvPr id="17" name="Picture 4" descr="http://lifecolliberici.vicenzanatura.org/it/jcms/media/show/117/noresize/imageResize/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491880" y="2780928"/>
            <a:ext cx="1599109" cy="1440000"/>
          </a:xfrm>
          <a:prstGeom prst="rect">
            <a:avLst/>
          </a:prstGeom>
          <a:noFill/>
        </p:spPr>
      </p:pic>
      <p:pic>
        <p:nvPicPr>
          <p:cNvPr id="18" name="Picture 6" descr="http://farm3.static.flickr.com/2802/4462362627_be560c3efe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867827" y="2780928"/>
            <a:ext cx="2276173" cy="1440000"/>
          </a:xfrm>
          <a:prstGeom prst="rect">
            <a:avLst/>
          </a:prstGeom>
          <a:noFill/>
        </p:spPr>
      </p:pic>
      <p:pic>
        <p:nvPicPr>
          <p:cNvPr id="1026" name="Picture 2" descr="VÃ½sledek obrÃ¡zku pro lanius collurio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076056" y="2780928"/>
            <a:ext cx="2144681" cy="1440000"/>
          </a:xfrm>
          <a:prstGeom prst="rect">
            <a:avLst/>
          </a:prstGeom>
          <a:noFill/>
        </p:spPr>
      </p:pic>
      <p:sp>
        <p:nvSpPr>
          <p:cNvPr id="20" name="Obdélník 19"/>
          <p:cNvSpPr/>
          <p:nvPr/>
        </p:nvSpPr>
        <p:spPr>
          <a:xfrm>
            <a:off x="179512" y="442782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charset="0"/>
              </a:rPr>
              <a:t>Cévnaté rostliny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2267744" y="4437112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873 druhů (32 % recentní české flóry)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588224" y="4437112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160 druhů v ČS</a:t>
            </a:r>
          </a:p>
        </p:txBody>
      </p:sp>
      <p:pic>
        <p:nvPicPr>
          <p:cNvPr id="23" name="Picture 7" descr="http://www.floralimages.co.uk/images2/lathyrus_nissolia_b35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40240" y="5013176"/>
            <a:ext cx="2058317" cy="1440000"/>
          </a:xfrm>
          <a:prstGeom prst="rect">
            <a:avLst/>
          </a:prstGeom>
          <a:noFill/>
        </p:spPr>
      </p:pic>
      <p:pic>
        <p:nvPicPr>
          <p:cNvPr id="24" name="Picture 9" descr="http://www.luontoportti.com/suomi/images/10340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291960" y="5085184"/>
            <a:ext cx="1079156" cy="1440000"/>
          </a:xfrm>
          <a:prstGeom prst="rect">
            <a:avLst/>
          </a:prstGeom>
          <a:noFill/>
        </p:spPr>
      </p:pic>
      <p:pic>
        <p:nvPicPr>
          <p:cNvPr id="25" name="Picture 11" descr="http://www.naturamediterraneo.com/Public/data5/majella/Stachys%20germanica.jpg_20061225173346_Stachys%20germanica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244288" y="5085184"/>
            <a:ext cx="1596045" cy="1440000"/>
          </a:xfrm>
          <a:prstGeom prst="rect">
            <a:avLst/>
          </a:prstGeom>
          <a:noFill/>
        </p:spPr>
      </p:pic>
      <p:pic>
        <p:nvPicPr>
          <p:cNvPr id="26" name="Picture 6" descr="Související obrázek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3372080" y="5085184"/>
            <a:ext cx="1904408" cy="1440000"/>
          </a:xfrm>
          <a:prstGeom prst="rect">
            <a:avLst/>
          </a:prstGeom>
          <a:noFill/>
        </p:spPr>
      </p:pic>
      <p:pic>
        <p:nvPicPr>
          <p:cNvPr id="1028" name="Picture 4" descr="VÃ½sledek obrÃ¡zku pro pulsatilla grandis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6828464" y="5085184"/>
            <a:ext cx="192000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9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g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934771" y="188640"/>
            <a:ext cx="4209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Děkujeme za pozornost!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1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78" y="5534816"/>
            <a:ext cx="1568921" cy="13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3" descr="pojezdy"/>
          <p:cNvPicPr>
            <a:picLocks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764704"/>
            <a:ext cx="33843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0" y="2276872"/>
            <a:ext cx="3034680" cy="4046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Pásová technika</a:t>
            </a: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ázek 4" descr="pojezdy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924944"/>
            <a:ext cx="338437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83568" y="4927774"/>
            <a:ext cx="2483768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Kolová technika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ázek 6" descr="seslap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35896" y="2393504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seslap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44208" y="260648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300192" y="2492896"/>
            <a:ext cx="223224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Okopy, zákopy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ohen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24128" y="2852936"/>
            <a:ext cx="341987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5796136" y="4725144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Oheň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3707904" y="4725144"/>
            <a:ext cx="1944216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Sešlap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http://www.policie.cz/SCRIPT/ViewImage.aspx?physid=483707&amp;docname=Likvidace%20munic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635896" y="332656"/>
            <a:ext cx="2611210" cy="1978716"/>
          </a:xfrm>
          <a:prstGeom prst="rect">
            <a:avLst/>
          </a:prstGeom>
          <a:noFill/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4067944" y="404664"/>
            <a:ext cx="1944216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Výbuchy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4168" y="5048706"/>
            <a:ext cx="3060000" cy="18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/>
        </p:blipFill>
        <p:spPr bwMode="auto">
          <a:xfrm>
            <a:off x="6084168" y="3176498"/>
            <a:ext cx="3060000" cy="18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/>
        </p:blipFill>
        <p:spPr bwMode="auto">
          <a:xfrm>
            <a:off x="2915816" y="5133371"/>
            <a:ext cx="3171348" cy="171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 descr="Lazany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15816" y="1376298"/>
            <a:ext cx="31713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 rotWithShape="1">
          <a:blip r:embed="rId6" cstate="screen"/>
          <a:srcRect/>
          <a:stretch/>
        </p:blipFill>
        <p:spPr bwMode="auto">
          <a:xfrm>
            <a:off x="0" y="1384189"/>
            <a:ext cx="2915816" cy="188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 descr="IMG_6050.JPG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 bwMode="auto">
          <a:xfrm>
            <a:off x="2915816" y="3320514"/>
            <a:ext cx="3171348" cy="184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3527849" y="2741592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zapojených trávníků</a:t>
            </a:r>
          </a:p>
        </p:txBody>
      </p:sp>
      <p:sp>
        <p:nvSpPr>
          <p:cNvPr id="9" name="TextovéPole 12"/>
          <p:cNvSpPr txBox="1">
            <a:spLocks noChangeArrowheads="1"/>
          </p:cNvSpPr>
          <p:nvPr/>
        </p:nvSpPr>
        <p:spPr bwMode="auto">
          <a:xfrm>
            <a:off x="3203848" y="6416858"/>
            <a:ext cx="2498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periodických vodní ploch</a:t>
            </a:r>
          </a:p>
        </p:txBody>
      </p:sp>
      <p:pic>
        <p:nvPicPr>
          <p:cNvPr id="10" name="Picture 15"/>
          <p:cNvPicPr>
            <a:picLocks noChangeArrowheads="1"/>
          </p:cNvPicPr>
          <p:nvPr/>
        </p:nvPicPr>
        <p:blipFill rotWithShape="1">
          <a:blip r:embed="rId8" cstate="screen"/>
          <a:srcRect/>
          <a:stretch/>
        </p:blipFill>
        <p:spPr bwMode="auto">
          <a:xfrm>
            <a:off x="0" y="5048706"/>
            <a:ext cx="2915816" cy="18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Obrázek 1" descr="IMG_3838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3248506"/>
            <a:ext cx="2915816" cy="179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8"/>
          <p:cNvSpPr txBox="1">
            <a:spLocks noChangeArrowheads="1"/>
          </p:cNvSpPr>
          <p:nvPr/>
        </p:nvSpPr>
        <p:spPr bwMode="auto">
          <a:xfrm>
            <a:off x="-622" y="4433178"/>
            <a:ext cx="27724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tředně </a:t>
            </a:r>
            <a:r>
              <a:rPr lang="cs-CZ" dirty="0" err="1" smtClean="0">
                <a:solidFill>
                  <a:srgbClr val="FFFF00"/>
                </a:solidFill>
                <a:latin typeface="Calibri" pitchFamily="34" charset="0"/>
              </a:rPr>
              <a:t>zdisturbovaných</a:t>
            </a:r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 ploch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17916" y="2690078"/>
            <a:ext cx="3024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hustých křovin a porostů stromů</a:t>
            </a:r>
          </a:p>
        </p:txBody>
      </p:sp>
      <p:sp>
        <p:nvSpPr>
          <p:cNvPr id="14" name="TextovéPole 10"/>
          <p:cNvSpPr txBox="1">
            <a:spLocks noChangeArrowheads="1"/>
          </p:cNvSpPr>
          <p:nvPr/>
        </p:nvSpPr>
        <p:spPr bwMode="auto">
          <a:xfrm>
            <a:off x="3851920" y="4537978"/>
            <a:ext cx="149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řídkých křovin</a:t>
            </a:r>
          </a:p>
        </p:txBody>
      </p:sp>
      <p:sp>
        <p:nvSpPr>
          <p:cNvPr id="15" name="TextovéPole 9"/>
          <p:cNvSpPr txBox="1">
            <a:spLocks noChangeArrowheads="1"/>
          </p:cNvSpPr>
          <p:nvPr/>
        </p:nvSpPr>
        <p:spPr bwMode="auto">
          <a:xfrm>
            <a:off x="6444208" y="4604826"/>
            <a:ext cx="269979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řídkých trávníků</a:t>
            </a:r>
          </a:p>
        </p:txBody>
      </p:sp>
      <p:sp>
        <p:nvSpPr>
          <p:cNvPr id="16" name="TextovéPole 10"/>
          <p:cNvSpPr txBox="1">
            <a:spLocks noChangeArrowheads="1"/>
          </p:cNvSpPr>
          <p:nvPr/>
        </p:nvSpPr>
        <p:spPr bwMode="auto">
          <a:xfrm>
            <a:off x="6588224" y="6344850"/>
            <a:ext cx="244827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err="1">
                <a:solidFill>
                  <a:srgbClr val="FFFF00"/>
                </a:solidFill>
                <a:latin typeface="Calibri" pitchFamily="34" charset="0"/>
              </a:rPr>
              <a:t>ruderálů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0" cstate="screen"/>
          <a:srcRect r="-196"/>
          <a:stretch/>
        </p:blipFill>
        <p:spPr bwMode="auto">
          <a:xfrm>
            <a:off x="6087164" y="1376298"/>
            <a:ext cx="3060000" cy="182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9"/>
          <p:cNvSpPr txBox="1">
            <a:spLocks noChangeArrowheads="1"/>
          </p:cNvSpPr>
          <p:nvPr/>
        </p:nvSpPr>
        <p:spPr bwMode="auto">
          <a:xfrm>
            <a:off x="6228184" y="2600434"/>
            <a:ext cx="2915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valů, kráterů a dalších typů nerovností terénu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700" y="6322094"/>
            <a:ext cx="2523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silně </a:t>
            </a:r>
            <a:r>
              <a:rPr lang="cs-CZ" dirty="0" err="1">
                <a:solidFill>
                  <a:srgbClr val="FFFF00"/>
                </a:solidFill>
                <a:latin typeface="Calibri" pitchFamily="34" charset="0"/>
              </a:rPr>
              <a:t>zdisturbovaných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míst</a:t>
            </a:r>
          </a:p>
          <a:p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395536" y="404664"/>
            <a:ext cx="8460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Mozaika biotopů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953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981888" cy="6858000"/>
          </a:xfrm>
          <a:prstGeom prst="rect">
            <a:avLst/>
          </a:prstGeom>
        </p:spPr>
      </p:pic>
      <p:pic>
        <p:nvPicPr>
          <p:cNvPr id="7" name="Obrázek 6" descr="recent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000628" y="0"/>
            <a:ext cx="4143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ukcese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08720"/>
            <a:ext cx="233975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sukcese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752" y="908720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ukcese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4008" y="908720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sukcese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12520" y="908720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2.nrm.se/en/svenska_fjarilar/m/images/malacosoma_castrensis_natur.gif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34518" y="4621784"/>
            <a:ext cx="1653925" cy="1491840"/>
          </a:xfrm>
          <a:prstGeom prst="rect">
            <a:avLst/>
          </a:prstGeom>
          <a:noFill/>
        </p:spPr>
      </p:pic>
      <p:pic>
        <p:nvPicPr>
          <p:cNvPr id="7" name="Picture 4" descr="http://www.eurobutterflies.com/images/J-L/lycaon-2009-08-09-18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62259" y="4601456"/>
            <a:ext cx="2016224" cy="1512168"/>
          </a:xfrm>
          <a:prstGeom prst="rect">
            <a:avLst/>
          </a:prstGeom>
          <a:noFill/>
        </p:spPr>
      </p:pic>
      <p:pic>
        <p:nvPicPr>
          <p:cNvPr id="8" name="Picture 2" descr="Výsledek obrázku pro hipparchia semel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41760" y="4625458"/>
            <a:ext cx="2232248" cy="1488166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79512" y="4149080"/>
            <a:ext cx="176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Okáč metlicový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44008" y="4149080"/>
            <a:ext cx="1903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Okáč šedohnědý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195736" y="4149080"/>
            <a:ext cx="2132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Bourovec pryšcový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267744" y="188640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OHROŽENÍ</a:t>
            </a:r>
          </a:p>
        </p:txBody>
      </p:sp>
      <p:pic>
        <p:nvPicPr>
          <p:cNvPr id="1026" name="Picture 2" descr="File:Epidalea calamita 01 by-dp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13457"/>
            <a:ext cx="2243240" cy="150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00402" y="4149080"/>
            <a:ext cx="232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Ropucha krátkonohá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9752" y="476672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err="1" smtClean="0">
                <a:solidFill>
                  <a:schemeClr val="bg1"/>
                </a:solidFill>
                <a:latin typeface="Calibri" pitchFamily="34" charset="0"/>
              </a:rPr>
              <a:t>Military</a:t>
            </a:r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</a:rPr>
              <a:t> LIFE for </a:t>
            </a:r>
            <a:r>
              <a:rPr lang="cs-CZ" sz="2400" dirty="0" err="1" smtClean="0">
                <a:solidFill>
                  <a:schemeClr val="bg1"/>
                </a:solidFill>
                <a:latin typeface="Calibri" pitchFamily="34" charset="0"/>
              </a:rPr>
              <a:t>Nature</a:t>
            </a:r>
            <a:endParaRPr lang="cs-CZ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134076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Hlavní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nositel: BELECO,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</a:rPr>
              <a:t>z.s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endParaRPr lang="cs-CZ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Partneři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Česká krajina o.p.s.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Ministerstvo životního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</a:rPr>
              <a:t>Wetland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 s.r.o.</a:t>
            </a:r>
          </a:p>
          <a:p>
            <a:endParaRPr lang="cs-CZ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Doba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</a:rPr>
              <a:t>realizace: 2016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– 2022</a:t>
            </a:r>
          </a:p>
          <a:p>
            <a:endParaRPr lang="cs-CZ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Realizace je umožněna díky úzké spolupráci s:</a:t>
            </a:r>
          </a:p>
          <a:p>
            <a:endParaRPr lang="cs-CZ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Krajským úřadem Jihomoravského kraje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Krajským úřadem Ústeckého kraje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Správou NP Podyjí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Městem Hodonín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Městem Znojmo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</a:rPr>
              <a:t>Obcemi Blšany u Loun a Chlumčany </a:t>
            </a:r>
            <a:endParaRPr lang="cs-CZ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207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235</Words>
  <Application>Microsoft Office PowerPoint</Application>
  <PresentationFormat>Předvádění na obrazovce (4:3)</PresentationFormat>
  <Paragraphs>67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Brown</vt:lpstr>
      <vt:lpstr>Calibri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Jirka</dc:creator>
  <cp:lastModifiedBy>PM</cp:lastModifiedBy>
  <cp:revision>135</cp:revision>
  <dcterms:created xsi:type="dcterms:W3CDTF">2014-04-01T08:26:29Z</dcterms:created>
  <dcterms:modified xsi:type="dcterms:W3CDTF">2021-09-02T06:34:59Z</dcterms:modified>
</cp:coreProperties>
</file>